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bin" ContentType="application/octet-stream"/>
  <Default Extension="jpeg" ContentType="image/jpeg"/>
  <Default Extension="svg" ContentType="image/svg+xml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notesMasters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9be8d0cf2bd1487c" /><Relationship Type="http://schemas.openxmlformats.org/officeDocument/2006/relationships/extended-properties" Target="/docProps/app.xml" Id="R295b3e4c191d47ee" /><Relationship Type="http://schemas.openxmlformats.org/officeDocument/2006/relationships/officeDocument" Target="/ppt/presentation.xml" Id="R8470f5a6f2b74aab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86ca38ca98e341c2"/>
  </p:sldMasterIdLst>
  <p:notesMasterIdLst>
    <p:notesMasterId xmlns:r="http://schemas.openxmlformats.org/officeDocument/2006/relationships" r:id="R3d3b4035616c44b0"/>
  </p:notesMasterIdLst>
  <p:sldIdLst>
    <p:sldId xmlns:r="http://schemas.openxmlformats.org/officeDocument/2006/relationships" id="256" r:id="R0a70e372b89c47a7"/>
    <p:sldId xmlns:r="http://schemas.openxmlformats.org/officeDocument/2006/relationships" id="257" r:id="R3428421ccb354835"/>
    <p:sldId xmlns:r="http://schemas.openxmlformats.org/officeDocument/2006/relationships" id="258" r:id="Reb6c231796b546c5"/>
    <p:sldId xmlns:r="http://schemas.openxmlformats.org/officeDocument/2006/relationships" id="259" r:id="R6fce77dfd1ec4231"/>
    <p:sldId xmlns:r="http://schemas.openxmlformats.org/officeDocument/2006/relationships" id="260" r:id="R9185f22066a049a7"/>
    <p:sldId xmlns:r="http://schemas.openxmlformats.org/officeDocument/2006/relationships" id="261" r:id="Rec609d4454ee4f2c"/>
    <p:sldId xmlns:r="http://schemas.openxmlformats.org/officeDocument/2006/relationships" id="262" r:id="Rd950f6951cd243e8"/>
    <p:sldId xmlns:r="http://schemas.openxmlformats.org/officeDocument/2006/relationships" id="263" r:id="R92a0191a3d1148d6"/>
    <p:sldId xmlns:r="http://schemas.openxmlformats.org/officeDocument/2006/relationships" id="264" r:id="R53fefcbf918047ab"/>
    <p:sldId xmlns:r="http://schemas.openxmlformats.org/officeDocument/2006/relationships" id="265" r:id="R82ff5190107d4925"/>
    <p:sldId xmlns:r="http://schemas.openxmlformats.org/officeDocument/2006/relationships" id="266" r:id="Re0796a49c97f444f"/>
    <p:sldId xmlns:r="http://schemas.openxmlformats.org/officeDocument/2006/relationships" id="267" r:id="Re4e812c7e1624433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86ca38ca98e341c2" /><Relationship Type="http://schemas.openxmlformats.org/officeDocument/2006/relationships/theme" Target="/ppt/theme/theme1.xml" Id="R7728b3c8a46f4395" /><Relationship Type="http://schemas.openxmlformats.org/officeDocument/2006/relationships/notesMaster" Target="/ppt/notesMasters/notesMaster1.xml" Id="R3d3b4035616c44b0" /><Relationship Type="http://schemas.openxmlformats.org/officeDocument/2006/relationships/presProps" Target="/ppt/presProps.xml" Id="Rd02e7994398b47f9" /><Relationship Type="http://schemas.openxmlformats.org/officeDocument/2006/relationships/viewProps" Target="/ppt/viewProps.xml" Id="R742bbbf4fb424913" /><Relationship Type="http://schemas.openxmlformats.org/officeDocument/2006/relationships/tableStyles" Target="/ppt/tableStyles.xml" Id="R07964e3610484a86" /><Relationship Type="http://schemas.openxmlformats.org/officeDocument/2006/relationships/slide" Target="/ppt/slides/slide1.xml" Id="R0a70e372b89c47a7" /><Relationship Type="http://schemas.openxmlformats.org/officeDocument/2006/relationships/slide" Target="/ppt/slides/slide2.xml" Id="R3428421ccb354835" /><Relationship Type="http://schemas.openxmlformats.org/officeDocument/2006/relationships/slide" Target="/ppt/slides/slide3.xml" Id="Reb6c231796b546c5" /><Relationship Type="http://schemas.openxmlformats.org/officeDocument/2006/relationships/slide" Target="/ppt/slides/slide4.xml" Id="R6fce77dfd1ec4231" /><Relationship Type="http://schemas.openxmlformats.org/officeDocument/2006/relationships/slide" Target="/ppt/slides/slide5.xml" Id="R9185f22066a049a7" /><Relationship Type="http://schemas.openxmlformats.org/officeDocument/2006/relationships/slide" Target="/ppt/slides/slide6.xml" Id="Rec609d4454ee4f2c" /><Relationship Type="http://schemas.openxmlformats.org/officeDocument/2006/relationships/slide" Target="/ppt/slides/slide7.xml" Id="Rd950f6951cd243e8" /><Relationship Type="http://schemas.openxmlformats.org/officeDocument/2006/relationships/slide" Target="/ppt/slides/slide8.xml" Id="R92a0191a3d1148d6" /><Relationship Type="http://schemas.openxmlformats.org/officeDocument/2006/relationships/slide" Target="/ppt/slides/slide9.xml" Id="R53fefcbf918047ab" /><Relationship Type="http://schemas.openxmlformats.org/officeDocument/2006/relationships/slide" Target="/ppt/slides/slide10.xml" Id="R82ff5190107d4925" /><Relationship Type="http://schemas.openxmlformats.org/officeDocument/2006/relationships/slide" Target="/ppt/slides/slide11.xml" Id="Re0796a49c97f444f" /><Relationship Type="http://schemas.openxmlformats.org/officeDocument/2006/relationships/slide" Target="/ppt/slides/slide12.xml" Id="Re4e812c7e1624433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2.xml" Id="Rfc5fb767730c4465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e8bde6d760f8454c" /><Relationship Type="http://schemas.openxmlformats.org/officeDocument/2006/relationships/notesMaster" Target="/ppt/notesMasters/notesMaster1.xml" Id="R1e1e7f85587d4cb5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bf336063e03c429e" /><Relationship Type="http://schemas.openxmlformats.org/officeDocument/2006/relationships/notesMaster" Target="/ppt/notesMasters/notesMaster1.xml" Id="R3c51857693a1459b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1fe27696f73f4700" /><Relationship Type="http://schemas.openxmlformats.org/officeDocument/2006/relationships/notesMaster" Target="/ppt/notesMasters/notesMaster1.xml" Id="Rea8718a2df3d4ed4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3ced63cf653e46c9" /><Relationship Type="http://schemas.openxmlformats.org/officeDocument/2006/relationships/notesMaster" Target="/ppt/notesMasters/notesMaster1.xml" Id="Reec896d41482402d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8e7830bae8ba4370" /><Relationship Type="http://schemas.openxmlformats.org/officeDocument/2006/relationships/notesMaster" Target="/ppt/notesMasters/notesMaster1.xml" Id="R09c1c5885be5472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7d9d00b64de64e28" /><Relationship Type="http://schemas.openxmlformats.org/officeDocument/2006/relationships/notesMaster" Target="/ppt/notesMasters/notesMaster1.xml" Id="R53e83ecd6f2d4e16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fef650b8a52044db" /><Relationship Type="http://schemas.openxmlformats.org/officeDocument/2006/relationships/notesMaster" Target="/ppt/notesMasters/notesMaster1.xml" Id="Rf68192ad227a4c7c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9f26bfedd3c24adc" /><Relationship Type="http://schemas.openxmlformats.org/officeDocument/2006/relationships/notesMaster" Target="/ppt/notesMasters/notesMaster1.xml" Id="Rb13f076b1b1a4034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caec22cfd98b4e27" /><Relationship Type="http://schemas.openxmlformats.org/officeDocument/2006/relationships/notesMaster" Target="/ppt/notesMasters/notesMaster1.xml" Id="R8e376ce2991f4a82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5c3d3c284b994dae" /><Relationship Type="http://schemas.openxmlformats.org/officeDocument/2006/relationships/notesMaster" Target="/ppt/notesMasters/notesMaster1.xml" Id="R8ebea47670e94ad3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479b4ef1bb6b4c10" /><Relationship Type="http://schemas.openxmlformats.org/officeDocument/2006/relationships/notesMaster" Target="/ppt/notesMasters/notesMaster1.xml" Id="Rb4d35ea21728475d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f83d778cf9274705" /><Relationship Type="http://schemas.openxmlformats.org/officeDocument/2006/relationships/notesMaster" Target="/ppt/notesMasters/notesMaster1.xml" Id="R7c342078774f4ae8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1419905d6682467f" /></Relationships>
</file>

<file path=ppt/slideLayouts/slideLayout2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99dabb8f378b4104" /><Relationship Type="http://schemas.openxmlformats.org/officeDocument/2006/relationships/slideLayout" Target="/ppt/slideLayouts/slideLayout2.xml" Id="Rff890278362741ad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ff890278362741ad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282b9c1933224b32" /><Relationship Type="http://schemas.openxmlformats.org/officeDocument/2006/relationships/image" Target="/ppt/media/image.png" Id="Rc900031d4b7445bd" /><Relationship Type="http://schemas.openxmlformats.org/officeDocument/2006/relationships/image" Target="/ppt/media/image.bin" Id="R29a266af713344f5" /><Relationship Type="http://schemas.openxmlformats.org/officeDocument/2006/relationships/notesSlide" Target="/ppt/notesSlides/notesSlide1.xml" Id="R814a0266be3a4d85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85c2aa2086084282" /><Relationship Type="http://schemas.openxmlformats.org/officeDocument/2006/relationships/image" Target="/ppt/media/image10.bin" Id="Red03a0f7bdd44599" /><Relationship Type="http://schemas.openxmlformats.org/officeDocument/2006/relationships/image" Target="/ppt/media/image8.png" Id="R868446b4c575424d" /><Relationship Type="http://schemas.openxmlformats.org/officeDocument/2006/relationships/notesSlide" Target="/ppt/notesSlides/notesSlide10.xml" Id="Rf5d36e4d06674e00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47210c61d33b4b11" /><Relationship Type="http://schemas.openxmlformats.org/officeDocument/2006/relationships/image" Target="/ppt/media/image11.bin" Id="R5a165f067537400a" /><Relationship Type="http://schemas.openxmlformats.org/officeDocument/2006/relationships/notesSlide" Target="/ppt/notesSlides/notesSlide11.xml" Id="Ra4ff8099ad1449aa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5e7287a264224182" /><Relationship Type="http://schemas.openxmlformats.org/officeDocument/2006/relationships/image" Target="/ppt/media/image9.png" Id="Rf489efcb683c43fe" /><Relationship Type="http://schemas.openxmlformats.org/officeDocument/2006/relationships/image" Target="/ppt/media/image12.bin" Id="R1e1a05ea2b7e4ec9" /><Relationship Type="http://schemas.openxmlformats.org/officeDocument/2006/relationships/image" Target="/ppt/media/image10.png" Id="R90bb809e102041f6" /><Relationship Type="http://schemas.openxmlformats.org/officeDocument/2006/relationships/image" Target="/ppt/media/image5.svg" Id="Re09f8e994fc040a8" /><Relationship Type="http://schemas.openxmlformats.org/officeDocument/2006/relationships/image" Target="/ppt/media/image11.png" Id="R8def2e90b783432e" /><Relationship Type="http://schemas.openxmlformats.org/officeDocument/2006/relationships/image" Target="/ppt/media/image6.svg" Id="R7e7f8e1d3ecd4c13" /><Relationship Type="http://schemas.openxmlformats.org/officeDocument/2006/relationships/image" Target="/ppt/media/image12.png" Id="R5b1a3d0e420a45f5" /><Relationship Type="http://schemas.openxmlformats.org/officeDocument/2006/relationships/image" Target="/ppt/media/image7.svg" Id="Ra5752705d419453b" /><Relationship Type="http://schemas.openxmlformats.org/officeDocument/2006/relationships/notesSlide" Target="/ppt/notesSlides/notesSlide12.xml" Id="R61fbefe303ad46ff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d4d1fdfe46bd4844" /><Relationship Type="http://schemas.openxmlformats.org/officeDocument/2006/relationships/image" Target="/ppt/media/image.jpeg" Id="R62bf2caf01664555" /><Relationship Type="http://schemas.openxmlformats.org/officeDocument/2006/relationships/image" Target="/ppt/media/image2.bin" Id="R89dfc02b1d224e14" /><Relationship Type="http://schemas.openxmlformats.org/officeDocument/2006/relationships/notesSlide" Target="/ppt/notesSlides/notesSlide2.xml" Id="R87c36934599f427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8239f1b6a9f74f3c" /><Relationship Type="http://schemas.openxmlformats.org/officeDocument/2006/relationships/image" Target="/ppt/media/image3.bin" Id="R20940ebcd8ac442a" /><Relationship Type="http://schemas.openxmlformats.org/officeDocument/2006/relationships/image" Target="/ppt/media/image2.png" Id="Re834b3720cef4da5" /><Relationship Type="http://schemas.openxmlformats.org/officeDocument/2006/relationships/image" Target="/ppt/media/image.svg" Id="Rb7cbf353102f4d30" /><Relationship Type="http://schemas.openxmlformats.org/officeDocument/2006/relationships/image" Target="/ppt/media/image3.png" Id="R8de4ab8156ee4cd1" /><Relationship Type="http://schemas.openxmlformats.org/officeDocument/2006/relationships/image" Target="/ppt/media/image2.svg" Id="R17ebe0a6f6ba4b0d" /><Relationship Type="http://schemas.openxmlformats.org/officeDocument/2006/relationships/image" Target="/ppt/media/image4.png" Id="Rb78f299fbf784d0c" /><Relationship Type="http://schemas.openxmlformats.org/officeDocument/2006/relationships/image" Target="/ppt/media/image3.svg" Id="R71fdd3b66bad4452" /><Relationship Type="http://schemas.openxmlformats.org/officeDocument/2006/relationships/image" Target="/ppt/media/image5.png" Id="R69f0046d96954e6f" /><Relationship Type="http://schemas.openxmlformats.org/officeDocument/2006/relationships/image" Target="/ppt/media/image4.svg" Id="R1da02cb3dfcd411d" /><Relationship Type="http://schemas.openxmlformats.org/officeDocument/2006/relationships/notesSlide" Target="/ppt/notesSlides/notesSlide3.xml" Id="R0053224c03cc496b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752cf4e2f74043a5" /><Relationship Type="http://schemas.openxmlformats.org/officeDocument/2006/relationships/image" Target="/ppt/media/image6.png" Id="Rc00c8c080c594c6b" /><Relationship Type="http://schemas.openxmlformats.org/officeDocument/2006/relationships/image" Target="/ppt/media/image4.bin" Id="R34490cf3b18742a2" /><Relationship Type="http://schemas.openxmlformats.org/officeDocument/2006/relationships/notesSlide" Target="/ppt/notesSlides/notesSlide4.xml" Id="Rfbb6c786c6384b9d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16bb1a64ebf3425f" /><Relationship Type="http://schemas.openxmlformats.org/officeDocument/2006/relationships/image" Target="/ppt/media/image5.bin" Id="R9979b92b7b6a4508" /><Relationship Type="http://schemas.openxmlformats.org/officeDocument/2006/relationships/notesSlide" Target="/ppt/notesSlides/notesSlide5.xml" Id="R78e936ca12fa4445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55861455e8104894" /><Relationship Type="http://schemas.openxmlformats.org/officeDocument/2006/relationships/image" Target="/ppt/media/image6.bin" Id="Re41dd01f2f234c32" /><Relationship Type="http://schemas.openxmlformats.org/officeDocument/2006/relationships/notesSlide" Target="/ppt/notesSlides/notesSlide6.xml" Id="R1ca5a2c6bd604c50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ff81f1dd333f4cee" /><Relationship Type="http://schemas.openxmlformats.org/officeDocument/2006/relationships/image" Target="/ppt/media/image7.bin" Id="Re32e8a03585b48e3" /><Relationship Type="http://schemas.openxmlformats.org/officeDocument/2006/relationships/image" Target="/ppt/media/image7.png" Id="R5a3355e468144a8e" /><Relationship Type="http://schemas.openxmlformats.org/officeDocument/2006/relationships/notesSlide" Target="/ppt/notesSlides/notesSlide7.xml" Id="R5f3daac78b84471e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1de02b61a53b46a5" /><Relationship Type="http://schemas.openxmlformats.org/officeDocument/2006/relationships/image" Target="/ppt/media/image8.bin" Id="Rd02a6cf392814f43" /><Relationship Type="http://schemas.openxmlformats.org/officeDocument/2006/relationships/notesSlide" Target="/ppt/notesSlides/notesSlide8.xml" Id="R90ad7afc37024bea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8cb84b8f624e435e" /><Relationship Type="http://schemas.openxmlformats.org/officeDocument/2006/relationships/image" Target="/ppt/media/image9.bin" Id="R70820025a875454f" /><Relationship Type="http://schemas.openxmlformats.org/officeDocument/2006/relationships/notesSlide" Target="/ppt/notesSlides/notesSlide9.xml" Id="Rd306bb5880ea4a7d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900031d4b7445bd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E448D8F-7967-462E-AA8E-58D5D728E0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827">
              <a:alpha val="72157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9a266af713344f5"/>
          <a:stretch xmlns:a="http://schemas.openxmlformats.org/drawingml/2006/main"/>
        </p:blipFill>
        <p:spPr>
          <a:xfrm xmlns:a="http://schemas.openxmlformats.org/drawingml/2006/main">
            <a:off x="609600" y="457200"/>
            <a:ext cx="1428750" cy="333375"/>
          </a:xfrm>
          <a:prstGeom xmlns:a="http://schemas.openxmlformats.org/drawingml/2006/main" prst="rect">
            <a:avLst/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1CC5353-E930-47AA-9276-5FE1378163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447800"/>
            <a:ext cx="5334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FFFFFF">
                    <a:alpha val="80000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FFFFFF">
                    <a:alpha val="80000"/>
                  </a:srgbClr>
                </a:solidFill>
                <a:latin typeface="Manrope"/>
                <a:ea typeface="Manrope"/>
                <a:cs typeface="Manrope"/>
              </a:rPr>
              <a:t>UGC-КОНТЕНТ ДЛЯ ТОВАРОВ НА МАРКЕТПЛЕЙСАХ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FC8DF62-08FA-48D5-A4D4-B6E45F603A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809750"/>
            <a:ext cx="7239000" cy="2000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88000"/>
              </a:lnSpc>
              <a:buNone/>
              <a:defRPr sz="42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42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Создаем UGC-контент,</a:t>
            </a:r>
          </a:p>
          <a:p xmlns:a="http://schemas.openxmlformats.org/drawingml/2006/main">
            <a:pPr algn="l">
              <a:lnSpc>
                <a:spcPct val="88000"/>
              </a:lnSpc>
              <a:buNone/>
              <a:defRPr sz="42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42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который ведет людей</a:t>
            </a:r>
          </a:p>
          <a:p xmlns:a="http://schemas.openxmlformats.org/drawingml/2006/main">
            <a:pPr algn="l">
              <a:lnSpc>
                <a:spcPct val="88000"/>
              </a:lnSpc>
              <a:buNone/>
              <a:defRPr sz="42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42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к вашему товару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E447E68-A0AC-4D73-9550-A88EFC52B0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4095750"/>
            <a:ext cx="5715000" cy="800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1500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500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rPr>
              <a:t>Рябина запускает регулярный поток UGC-роликов для брендов и продавцов: от идеи и сценариев до съемки, монтажа и аналитики переходов.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10B7CE7-A31E-4DA8-AF55-A556B288BB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15125" y="4495800"/>
            <a:ext cx="1381125" cy="1066800"/>
          </a:xfrm>
          <a:prstGeom xmlns:a="http://schemas.openxmlformats.org/drawingml/2006/main" prst="roundRect">
            <a:avLst>
              <a:gd name="adj" fmla="val 7143"/>
            </a:avLst>
          </a:prstGeom>
          <a:solidFill xmlns:a="http://schemas.openxmlformats.org/drawingml/2006/main">
            <a:srgbClr val="FFFFFF">
              <a:alpha val="9020"/>
            </a:srgbClr>
          </a:solidFill>
          <a:ln xmlns:a="http://schemas.openxmlformats.org/drawingml/2006/main" w="9525">
            <a:solidFill>
              <a:srgbClr val="FFFFFF">
                <a:alpha val="26667"/>
              </a:srgbClr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939F4F6-0A61-4581-B4F3-A903FA5676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86575" y="4648200"/>
            <a:ext cx="1038225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27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3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BE26615-8925-4F2A-8580-3159F78F2E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86575" y="5124450"/>
            <a:ext cx="1038225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rPr>
              <a:t>видео в день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83783D3-5FC6-4832-96A2-8113E48570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4495800"/>
            <a:ext cx="1666875" cy="1066800"/>
          </a:xfrm>
          <a:prstGeom xmlns:a="http://schemas.openxmlformats.org/drawingml/2006/main" prst="roundRect">
            <a:avLst>
              <a:gd name="adj" fmla="val 7143"/>
            </a:avLst>
          </a:prstGeom>
          <a:solidFill xmlns:a="http://schemas.openxmlformats.org/drawingml/2006/main">
            <a:srgbClr val="FFFFFF">
              <a:alpha val="9020"/>
            </a:srgbClr>
          </a:solidFill>
          <a:ln xmlns:a="http://schemas.openxmlformats.org/drawingml/2006/main" w="9525">
            <a:solidFill>
              <a:srgbClr val="FFFFFF">
                <a:alpha val="26667"/>
              </a:srgbClr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4B6AE6B-0FCE-4E63-939D-35865FFEF8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58200" y="4648200"/>
            <a:ext cx="1323975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27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42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BCFD2E40-C22C-4B1D-B52E-366192462D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58200" y="5124450"/>
            <a:ext cx="1323975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rPr>
              <a:t>ролика в первый месяц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609A951-F99E-46A0-84F2-3C90B95E15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44125" y="4495800"/>
            <a:ext cx="1524000" cy="1066800"/>
          </a:xfrm>
          <a:prstGeom xmlns:a="http://schemas.openxmlformats.org/drawingml/2006/main" prst="roundRect">
            <a:avLst>
              <a:gd name="adj" fmla="val 7143"/>
            </a:avLst>
          </a:prstGeom>
          <a:solidFill xmlns:a="http://schemas.openxmlformats.org/drawingml/2006/main">
            <a:srgbClr val="FFFFFF">
              <a:alpha val="9020"/>
            </a:srgbClr>
          </a:solidFill>
          <a:ln xmlns:a="http://schemas.openxmlformats.org/drawingml/2006/main" w="9525">
            <a:solidFill>
              <a:srgbClr val="FFFFFF">
                <a:alpha val="26667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C89F710-6AB6-4ADF-9015-C92962FD14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15575" y="4648200"/>
            <a:ext cx="11811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27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90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25A70DF-D9E7-4259-A4E8-C009871BD0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15575" y="5124450"/>
            <a:ext cx="118110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rPr>
              <a:t>роликов со второго месяца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6CE68749-BC1D-4598-AFC7-00754D4738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763250" y="447675"/>
            <a:ext cx="8001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05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rPr>
              <a:t>01/12</a:t>
            </a:r>
          </a:p>
        </p:txBody>
      </p:sp>
    </p:spTree>
    <p:extLst>
      <p:ext uri="{BB962C8B-B14F-4D97-AF65-F5344CB8AC3E}">
        <p14:creationId xmlns:p14="http://schemas.microsoft.com/office/powerpoint/2010/main" val="232978632"/>
      </p:ext>
    </p:extLst>
  </p:cSld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52D674C-7552-417B-B814-37E6AF4047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22831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d03a0f7bdd44599"/>
          <a:stretch xmlns:a="http://schemas.openxmlformats.org/drawingml/2006/main"/>
        </p:blipFill>
        <p:spPr>
          <a:xfrm xmlns:a="http://schemas.openxmlformats.org/drawingml/2006/main">
            <a:off x="609600" y="419100"/>
            <a:ext cx="1104900" cy="257175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2F0625A-F781-4BC1-9354-A9A4BE0BA8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447675"/>
            <a:ext cx="23812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rPr>
              <a:t>05 / Что получает клиент</a:t>
            </a:r>
          </a:p>
        </p:txBody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68446b4c575424d"/>
          <a:srcRect xmlns:a="http://schemas.openxmlformats.org/drawingml/2006/main" l="0" t="140" r="0" b="14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904875"/>
            <a:ext cx="4667250" cy="2619375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2F9358B-18E0-4388-9DA3-C7850B4C96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904875"/>
            <a:ext cx="4667250" cy="2619375"/>
          </a:xfrm>
          <a:prstGeom xmlns:a="http://schemas.openxmlformats.org/drawingml/2006/main" prst="roundRect">
            <a:avLst>
              <a:gd name="adj" fmla="val 2909"/>
            </a:avLst>
          </a:prstGeom>
          <a:solidFill xmlns:a="http://schemas.openxmlformats.org/drawingml/2006/main">
            <a:srgbClr val="000000">
              <a:alpha val="7843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68E03CF-4A04-408F-867E-B0AD2F362E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085850"/>
            <a:ext cx="4000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rPr>
              <a:t>УДОБНО ПРЕДПРИНИМАТЕЛЮ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937547D-01BC-49EB-A318-7E514D0DAB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409700"/>
            <a:ext cx="5095875" cy="1428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6451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6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36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Контент-поток</a:t>
            </a:r>
          </a:p>
          <a:p xmlns:a="http://schemas.openxmlformats.org/drawingml/2006/main">
            <a:pPr algn="l">
              <a:lnSpc>
                <a:spcPct val="90000"/>
              </a:lnSpc>
              <a:buNone/>
              <a:defRPr sz="36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36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без перестройки</a:t>
            </a:r>
          </a:p>
          <a:p xmlns:a="http://schemas.openxmlformats.org/drawingml/2006/main">
            <a:pPr algn="l">
              <a:lnSpc>
                <a:spcPct val="90000"/>
              </a:lnSpc>
              <a:buNone/>
              <a:defRPr sz="36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36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бизнеса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EC2778A-636A-462C-AEE7-BBCB577549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3028950"/>
            <a:ext cx="53340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6618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1350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350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rPr>
              <a:t>Мы подключаемся к уже работающему товару и берем на себя контентную систему, которую сложно держать внутри маленькой команды.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36C9E77-41B9-4C51-B9A0-135AD9AE28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362450"/>
            <a:ext cx="27241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FFFFFF">
              <a:alpha val="6275"/>
            </a:srgbClr>
          </a:solidFill>
          <a:ln xmlns:a="http://schemas.openxmlformats.org/drawingml/2006/main" w="9525">
            <a:solidFill>
              <a:srgbClr val="FFFFFF">
                <a:alpha val="12157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2A79E4F-D5EA-4212-B89E-B0D7B13E2E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4486275"/>
            <a:ext cx="22860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275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Регулярность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FF4A669-BB57-4019-BA55-9EF209EAA3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4829175"/>
            <a:ext cx="2238375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88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788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rPr>
              <a:t>контент выходит ежедневно, а не рывками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B3BB1238-9E69-46EE-8146-D1DF163029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4362450"/>
            <a:ext cx="27241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FFFFFF">
              <a:alpha val="6275"/>
            </a:srgbClr>
          </a:solidFill>
          <a:ln xmlns:a="http://schemas.openxmlformats.org/drawingml/2006/main" w="9525">
            <a:solidFill>
              <a:srgbClr val="FFFFFF">
                <a:alpha val="12157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4B6A287-A2E1-4364-9496-F7CFDBDFA1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86200" y="4486275"/>
            <a:ext cx="22860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275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Смысловая подача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E1556F8-EF7C-4F42-AB70-EBA7AA1723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86200" y="4829175"/>
            <a:ext cx="2238375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88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788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rPr>
              <a:t>польза товара объясняется живым языком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1ABAA655-E06C-4995-AC21-19AFDF6504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286375"/>
            <a:ext cx="27241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FFFFFF">
              <a:alpha val="6275"/>
            </a:srgbClr>
          </a:solidFill>
          <a:ln xmlns:a="http://schemas.openxmlformats.org/drawingml/2006/main" w="9525">
            <a:solidFill>
              <a:srgbClr val="FFFFFF">
                <a:alpha val="12157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83A1474-BFA6-4B1C-AB33-444139CA9B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410200"/>
            <a:ext cx="22860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3333"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275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Меньше операционной</a:t>
            </a:r>
          </a:p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275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нагрузки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29DCFDF-1E9B-43D9-876E-B7E2B62C67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753100"/>
            <a:ext cx="2238375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79315"/>
          </a:bodyPr>
          <a:lstStyle xmlns:a="http://schemas.openxmlformats.org/drawingml/2006/main"/>
          <a:p xmlns:a="http://schemas.openxmlformats.org/drawingml/2006/main">
            <a:pPr algn="l">
              <a:defRPr sz="788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788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rPr>
              <a:t>идея, съемка, монтаж и публикация не распадаются на задачи владельца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25967A6-988C-489B-B493-4B1C73D171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5286375"/>
            <a:ext cx="27241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FFFFFF">
              <a:alpha val="6275"/>
            </a:srgbClr>
          </a:solidFill>
          <a:ln xmlns:a="http://schemas.openxmlformats.org/drawingml/2006/main" w="9525">
            <a:solidFill>
              <a:srgbClr val="FFFFFF">
                <a:alpha val="12157"/>
              </a:srgbClr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77E6A27-CBC5-4017-B9F2-28084980CF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86200" y="5410200"/>
            <a:ext cx="22860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275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Аналитика выпусков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AD19886-898D-42E7-84CB-AAF1A92934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86200" y="5753100"/>
            <a:ext cx="2238375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1823"/>
          </a:bodyPr>
          <a:lstStyle xmlns:a="http://schemas.openxmlformats.org/drawingml/2006/main"/>
          <a:p xmlns:a="http://schemas.openxmlformats.org/drawingml/2006/main">
            <a:pPr algn="l">
              <a:defRPr sz="788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788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rPr>
              <a:t>видно, какие форматы двигают аудиторию к товару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DA02160-56A2-44D9-99BA-473CF25172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3886200"/>
            <a:ext cx="4667250" cy="1219200"/>
          </a:xfrm>
          <a:prstGeom xmlns:a="http://schemas.openxmlformats.org/drawingml/2006/main" prst="roundRect">
            <a:avLst>
              <a:gd name="adj" fmla="val 6250"/>
            </a:avLst>
          </a:prstGeom>
          <a:solidFill xmlns:a="http://schemas.openxmlformats.org/drawingml/2006/main">
            <a:srgbClr val="FFFFFF">
              <a:alpha val="6275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986C692C-D55B-4472-9DF4-D777E6A890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67575" y="4114800"/>
            <a:ext cx="304800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575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Честная зона</a:t>
            </a:r>
          </a:p>
          <a:p xmlns:a="http://schemas.openxmlformats.org/drawingml/2006/main">
            <a:pPr algn="l">
              <a:defRPr sz="1575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575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ответственности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5AB9BCC2-1E39-4A3F-AD3B-31DAD40492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67575" y="4667250"/>
            <a:ext cx="37147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FFFFFF">
                    <a:alpha val="6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FFFFFF">
                    <a:alpha val="65098"/>
                  </a:srgbClr>
                </a:solidFill>
                <a:latin typeface="Manrope"/>
                <a:ea typeface="Manrope"/>
                <a:cs typeface="Manrope"/>
              </a:rPr>
              <a:t>Контент двигает внимание, интерес и переходы. Продажи зависят от карточки товара, цены, отзывов и наличия.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FC54DA82-7C5D-410F-AF19-AAEE46722D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685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3333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7787F348-D5CB-4721-A6AC-EBF9A484F1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125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10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237D76F-1704-4F34-A836-ADF47338EA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5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>
                    <a:alpha val="53333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FFFFFF">
                    <a:alpha val="53333"/>
                  </a:srgbClr>
                </a:solidFill>
                <a:latin typeface="Manrope"/>
                <a:ea typeface="Manrope"/>
                <a:cs typeface="Manrope"/>
              </a:rPr>
              <a:t>/12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69BD6FDC-1CF5-462E-BAA3-D49873C094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86950" y="6343650"/>
            <a:ext cx="16954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2179"/>
          </a:bodyPr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FFFFFF">
                    <a:alpha val="53333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FFFFFF">
                    <a:alpha val="53333"/>
                  </a:srgbClr>
                </a:solidFill>
                <a:latin typeface="Manrope"/>
                <a:ea typeface="Manrope"/>
                <a:cs typeface="Manrope"/>
              </a:rPr>
              <a:t>Рябина / клиентская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356480065"/>
      </p:ext>
    </p:extLst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D5EC846-1D65-435B-95C8-411EB08D88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5F5F5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a165f067537400a"/>
          <a:stretch xmlns:a="http://schemas.openxmlformats.org/drawingml/2006/main"/>
        </p:blipFill>
        <p:spPr>
          <a:xfrm xmlns:a="http://schemas.openxmlformats.org/drawingml/2006/main">
            <a:off x="609600" y="419100"/>
            <a:ext cx="1104900" cy="257175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05CE39B-D99C-4F36-8A97-4A1EB53FAD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447675"/>
            <a:ext cx="23812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05 / Старт проекта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83F8163-FF10-497A-A6AC-E68DCE082E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028700"/>
            <a:ext cx="4000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БЫСТРЫЙ СТАРТ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2A074D1-9CE8-4FE2-A7EC-726D61D381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333500"/>
            <a:ext cx="8286750" cy="590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70592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22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322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Можно начать без большой перестройки внутри команды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DE940AA-1E69-49ED-96F4-26AABD6812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2038350"/>
            <a:ext cx="79057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1350" b="0">
                <a:solidFill>
                  <a:srgbClr val="374151"/>
                </a:solidFill>
                <a:latin typeface="Manrope"/>
                <a:ea typeface="Manrope"/>
                <a:cs typeface="Manrope"/>
              </a:defRPr>
            </a:pPr>
            <a:r>
              <a:rPr sz="1350" b="0">
                <a:solidFill>
                  <a:srgbClr val="374151"/>
                </a:solidFill>
                <a:latin typeface="Manrope"/>
                <a:ea typeface="Manrope"/>
                <a:cs typeface="Manrope"/>
              </a:rPr>
              <a:t>Нам нужен продукт, вводные и доступы. Дальше мы собираем базу знаний, сценарную логику, аккаунты, постинг и стартовый поток роликов.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7BAF5CE-F5B7-4501-814A-0FCA2912AF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295650"/>
            <a:ext cx="3009900" cy="1638300"/>
          </a:xfrm>
          <a:prstGeom xmlns:a="http://schemas.openxmlformats.org/drawingml/2006/main" prst="roundRect">
            <a:avLst>
              <a:gd name="adj" fmla="val 4651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07B60FA-B83C-4222-9B73-4AE08F5A56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3543300"/>
            <a:ext cx="4762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9C2A8B9-ED26-43C7-B2F4-8C12E5E7E9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3943350"/>
            <a:ext cx="21907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8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Перед стартом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60A7740-FCEF-47E1-B757-02F19496D1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324350"/>
            <a:ext cx="2333625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238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клиент передает информацию о товаре, ссылки на карточки, ограничения и примеры подачи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FC32190-AF1E-4FFC-A1DF-3C680D7202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62400" y="4010025"/>
            <a:ext cx="323850" cy="1714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B7D891BA-C2D5-4BC6-9542-DACB3C9EA5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3295650"/>
            <a:ext cx="3009900" cy="1638300"/>
          </a:xfrm>
          <a:prstGeom xmlns:a="http://schemas.openxmlformats.org/drawingml/2006/main" prst="roundRect">
            <a:avLst>
              <a:gd name="adj" fmla="val 4651"/>
            </a:avLst>
          </a:prstGeom>
          <a:solidFill xmlns:a="http://schemas.openxmlformats.org/drawingml/2006/main">
            <a:srgbClr val="222831"/>
          </a:solidFill>
          <a:ln xmlns:a="http://schemas.openxmlformats.org/drawingml/2006/main" w="9525">
            <a:solidFill>
              <a:srgbClr val="222831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A698128-0A97-48EB-B572-777D99F9D5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0" y="3543300"/>
            <a:ext cx="4762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02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4E30587-6AEA-4E5F-96A9-5EF58A63DA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0" y="3943350"/>
            <a:ext cx="21907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8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Первые 2 недели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1073CB7-A2E7-40C9-A146-D92B73CA33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0" y="4324350"/>
            <a:ext cx="2333625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238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rPr>
              <a:t>анализируем нишу, формируем базу знаний, сценарии, контент-план и систему публикаций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7771D25-3AE0-4BDF-8C3C-5888215433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81900" y="4010025"/>
            <a:ext cx="323850" cy="1714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A00872E-F282-4310-974E-B2B54964AF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3295650"/>
            <a:ext cx="3009900" cy="1638300"/>
          </a:xfrm>
          <a:prstGeom xmlns:a="http://schemas.openxmlformats.org/drawingml/2006/main" prst="roundRect">
            <a:avLst>
              <a:gd name="adj" fmla="val 4651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8C427F9-9690-407D-88EC-409AA7719F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3543300"/>
            <a:ext cx="4762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03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508E044-BD0C-4732-8264-5747B0605D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3943350"/>
            <a:ext cx="21907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8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Первый месяц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549797F9-2DA8-4CD7-9532-37E62D03FA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4324350"/>
            <a:ext cx="2333625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238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запускаем ежедневный выход контента, первые ролики, постинг и аналитику переходов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7FC31604-D939-4C30-9699-A7CE5F29BD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372100"/>
            <a:ext cx="10039350" cy="6096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E9F2FF"/>
          </a:solidFill>
          <a:ln xmlns:a="http://schemas.openxmlformats.org/drawingml/2006/main" w="9525">
            <a:solidFill>
              <a:srgbClr val="D8E9FF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6CA88A29-92D0-45F1-9026-0DC98D0BAE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5562600"/>
            <a:ext cx="1809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275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Что нужно от клиента: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E7FE771F-4E45-4434-8E19-65C7402C02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71800" y="5486400"/>
            <a:ext cx="66675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374151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374151"/>
                </a:solidFill>
                <a:latin typeface="Manrope"/>
                <a:ea typeface="Manrope"/>
                <a:cs typeface="Manrope"/>
              </a:rPr>
              <a:t>товарные вводные, ссылки, доступы к аккаунтам, ограничения бренда и согласование ключевых этапов.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CF50CD38-ED29-4EDB-9EBF-1A80856C29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685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827">
              <a:alpha val="2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A4D6B5E9-66D6-4742-9D9E-A2CDE957D3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12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11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1E1231FD-10FA-4749-A97A-CE84293709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5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/12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9FC83BFC-E8B3-48D7-9147-33332C5E39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86950" y="6343650"/>
            <a:ext cx="16954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2179"/>
          </a:bodyPr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Рябина / клиентская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1026994163"/>
      </p:ext>
    </p:extLst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489efcb683c43fe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936EF39-EE0D-46D0-8C84-A65435B20C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827">
              <a:alpha val="8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e1a05ea2b7e4ec9"/>
          <a:stretch xmlns:a="http://schemas.openxmlformats.org/drawingml/2006/main"/>
        </p:blipFill>
        <p:spPr>
          <a:xfrm xmlns:a="http://schemas.openxmlformats.org/drawingml/2006/main">
            <a:off x="609600" y="533400"/>
            <a:ext cx="1466850" cy="342900"/>
          </a:xfrm>
          <a:prstGeom xmlns:a="http://schemas.openxmlformats.org/drawingml/2006/main" prst="rect">
            <a:avLst/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C737B14-7741-4CD1-8ED8-C672CA4096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428750"/>
            <a:ext cx="4000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rPr>
              <a:t>КОНТАКТЫ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1FB124A-EB31-4E73-893A-12A2ECCD29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771650"/>
            <a:ext cx="6858000" cy="1123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75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375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Обсудим ваш товар</a:t>
            </a:r>
          </a:p>
          <a:p xmlns:a="http://schemas.openxmlformats.org/drawingml/2006/main">
            <a:pPr algn="l">
              <a:lnSpc>
                <a:spcPct val="90000"/>
              </a:lnSpc>
              <a:buNone/>
              <a:defRPr sz="375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375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и первые UGC-сценарии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2B56730-3E7D-417A-9529-A41716D9D8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3105150"/>
            <a:ext cx="5905500" cy="647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4124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1425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425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rPr>
              <a:t>Пришлите ссылку на товар или коротко опишите нишу. Посмотрим, какие сценарии можно запустить первыми и какой формат старта подойдет.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E813D62-669D-4B8C-92C5-3D2D568445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343400"/>
            <a:ext cx="4762500" cy="6096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pic>
        <p:nvPicPr>
          <p:cNvPr id="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0bb809e102041f6">
            <a:extLst>
              <a:ext uri="{96DAC541-7B7A-43D3-8B79-37D633B846F1}">
                <asvg:svgBlip xmlns:asvg="http://schemas.microsoft.com/office/drawing/2016/SVG/main" r:embed="Re09f8e994fc040a8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819150" y="4543425"/>
            <a:ext cx="209550" cy="209550"/>
          </a:xfrm>
          <a:prstGeom xmlns:a="http://schemas.openxmlformats.org/drawingml/2006/main" prst="rect">
            <a:avLst/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734C5FE-CC05-402A-84E6-2A9A9A4644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4457700"/>
            <a:ext cx="8763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FFFFFF">
                    <a:alpha val="5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FFFFFF">
                    <a:alpha val="52157"/>
                  </a:srgbClr>
                </a:solidFill>
                <a:latin typeface="Manrope"/>
                <a:ea typeface="Manrope"/>
                <a:cs typeface="Manrope"/>
              </a:rPr>
              <a:t>Email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507BB4F-C749-404A-A143-05237BA194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4648200"/>
            <a:ext cx="33337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2593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hello@ryabina.example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135D174-4260-4D35-8B68-0D054F0969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029200"/>
            <a:ext cx="4762500" cy="6096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pic>
        <p:nvPicPr>
          <p:cNvPr id="1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def2e90b783432e">
            <a:extLst>
              <a:ext uri="{96DAC541-7B7A-43D3-8B79-37D633B846F1}">
                <asvg:svgBlip xmlns:asvg="http://schemas.microsoft.com/office/drawing/2016/SVG/main" r:embed="R7e7f8e1d3ecd4c13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819150" y="5229225"/>
            <a:ext cx="209550" cy="209550"/>
          </a:xfrm>
          <a:prstGeom xmlns:a="http://schemas.openxmlformats.org/drawingml/2006/main" prst="rect">
            <a:avLst/>
          </a:prstGeom>
        </p:spPr>
      </p:pic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2D46A3C-DE73-407F-BC18-494E257D0A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5143500"/>
            <a:ext cx="8763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FFFFFF">
                    <a:alpha val="5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FFFFFF">
                    <a:alpha val="52157"/>
                  </a:srgbClr>
                </a:solidFill>
                <a:latin typeface="Manrope"/>
                <a:ea typeface="Manrope"/>
                <a:cs typeface="Manrope"/>
              </a:rPr>
              <a:t>Telegram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C6B2CE8-CEB1-4724-9CB3-0B1310E8D3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5334000"/>
            <a:ext cx="33337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2593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@ryabina_placeholder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D9C7195-9B15-4018-8ADC-D486D6BFD4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715000"/>
            <a:ext cx="4762500" cy="6096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pic>
        <p:nvPicPr>
          <p:cNvPr id="1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b1a3d0e420a45f5">
            <a:extLst>
              <a:ext uri="{96DAC541-7B7A-43D3-8B79-37D633B846F1}">
                <asvg:svgBlip xmlns:asvg="http://schemas.microsoft.com/office/drawing/2016/SVG/main" r:embed="Ra5752705d419453b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819150" y="5915025"/>
            <a:ext cx="209550" cy="209550"/>
          </a:xfrm>
          <a:prstGeom xmlns:a="http://schemas.openxmlformats.org/drawingml/2006/main" prst="rect">
            <a:avLst/>
          </a:prstGeom>
        </p:spPr>
      </p:pic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F458B04-FF44-4478-9E8D-4D1D3C5F20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5829300"/>
            <a:ext cx="8763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FFFFFF">
                    <a:alpha val="5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FFFFFF">
                    <a:alpha val="52157"/>
                  </a:srgbClr>
                </a:solidFill>
                <a:latin typeface="Manrope"/>
                <a:ea typeface="Manrope"/>
                <a:cs typeface="Manrope"/>
              </a:rPr>
              <a:t>Телефон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F6E1FA0-9FB1-4C5D-A58C-C479E441DF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6019800"/>
            <a:ext cx="33337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2593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+7 (000) 000-00-00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B21D2324-6F86-4BB7-8410-99FF8B7651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1562100"/>
            <a:ext cx="3790950" cy="3733800"/>
          </a:xfrm>
          <a:prstGeom xmlns:a="http://schemas.openxmlformats.org/drawingml/2006/main" prst="roundRect">
            <a:avLst>
              <a:gd name="adj" fmla="val 2041"/>
            </a:avLst>
          </a:prstGeom>
          <a:solidFill xmlns:a="http://schemas.openxmlformats.org/drawingml/2006/main">
            <a:srgbClr val="FFFFFF">
              <a:alpha val="5882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F6CBBA59-90FB-4C7E-924F-6068E31446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81900" y="1924050"/>
            <a:ext cx="24765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875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Следующий шаг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FCE190B-7F46-480F-8550-2A89B34585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81900" y="2438400"/>
            <a:ext cx="2857500" cy="1485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500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rPr>
              <a:t>1. Вы присылаете ссылку на товар</a:t>
            </a:r>
          </a:p>
          <a:p xmlns:a="http://schemas.openxmlformats.org/drawingml/2006/main">
            <a:pPr algn="l">
              <a:defRPr sz="1500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500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rPr>
              <a:t>2. Мы смотрим категорию и задачу</a:t>
            </a:r>
          </a:p>
          <a:p xmlns:a="http://schemas.openxmlformats.org/drawingml/2006/main">
            <a:pPr algn="l">
              <a:defRPr sz="1500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500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rPr>
              <a:t>3. Обсуждаем формат старта</a:t>
            </a:r>
          </a:p>
          <a:p xmlns:a="http://schemas.openxmlformats.org/drawingml/2006/main">
            <a:pPr algn="l">
              <a:defRPr sz="1500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500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rPr>
              <a:t>4. Собираем первые сценарии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9247FC36-BBC0-4927-9FE3-6568238843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81900" y="4305300"/>
            <a:ext cx="2381250" cy="438150"/>
          </a:xfrm>
          <a:prstGeom xmlns:a="http://schemas.openxmlformats.org/drawingml/2006/main" prst="roundRect">
            <a:avLst>
              <a:gd name="adj" fmla="val 17391"/>
            </a:avLst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32141EA3-7CE1-4BAB-819A-8E1D07DFE2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05750" y="4438650"/>
            <a:ext cx="1714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3750"/>
          </a:bodyPr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2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Разобрать товар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CE75E30C-F83D-4F6D-B5A8-6D23C1A1AA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763250" y="533400"/>
            <a:ext cx="8001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05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rPr>
              <a:t>12/12</a:t>
            </a:r>
          </a:p>
        </p:txBody>
      </p:sp>
    </p:spTree>
    <p:extLst>
      <p:ext uri="{BB962C8B-B14F-4D97-AF65-F5344CB8AC3E}">
        <p14:creationId xmlns:p14="http://schemas.microsoft.com/office/powerpoint/2010/main" val="2087242919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DE7AE330-DD28-41A3-8107-49EB1F3888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5F5F5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6670123-57A1-4EB2-8312-67CC790812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32861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22831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2bf2caf01664555"/>
          <a:srcRect xmlns:a="http://schemas.openxmlformats.org/drawingml/2006/main" l="36523" t="0" r="3652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3286125" cy="6858000"/>
          </a:xfrm>
          <a:prstGeom xmlns:a="http://schemas.openxmlformats.org/drawingml/2006/main" prst="rect">
            <a:avLst/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6AB16D2-F827-4995-B208-9C052035E9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32861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22831">
              <a:alpha val="84706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9dfc02b1d224e14"/>
          <a:stretch xmlns:a="http://schemas.openxmlformats.org/drawingml/2006/main"/>
        </p:blipFill>
        <p:spPr>
          <a:xfrm xmlns:a="http://schemas.openxmlformats.org/drawingml/2006/main">
            <a:off x="609600" y="419100"/>
            <a:ext cx="1104900" cy="25717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3CE3B35-5F1A-4E91-9312-F8A1E7B47B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447675"/>
            <a:ext cx="23812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Оглавление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E5AB393-5438-40A9-8831-B4EC5498A8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38600" y="1066800"/>
            <a:ext cx="62865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6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36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Что внутри презентации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4DE16C7-D1EA-42DF-B111-031FC4733E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57650" y="1847850"/>
            <a:ext cx="6191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25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1425" b="0">
                <a:solidFill>
                  <a:srgbClr val="374151"/>
                </a:solidFill>
                <a:latin typeface="Manrope"/>
                <a:ea typeface="Manrope"/>
                <a:cs typeface="Manrope"/>
              </a:defRPr>
            </a:pPr>
            <a:r>
              <a:rPr sz="1425" b="0">
                <a:solidFill>
                  <a:srgbClr val="374151"/>
                </a:solidFill>
                <a:latin typeface="Manrope"/>
                <a:ea typeface="Manrope"/>
                <a:cs typeface="Manrope"/>
              </a:rPr>
              <a:t>Короткий маршрут для руководителя: кто мы, какую задачу закрываем, как устроено производство и какой формат сотрудничества предлагаем.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E775DA9-82B1-4DFE-A984-CEEB8E3471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38600" y="2886075"/>
            <a:ext cx="4572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01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05A6D8C-E784-4D59-AA57-562446063E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43450" y="2857500"/>
            <a:ext cx="27622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65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Задача рынка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5B1C844-631B-4C0F-834A-ABD04E17CD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39050" y="2876550"/>
            <a:ext cx="32385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Почему карточке товара нужен регулярный слой живого контента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EB55D87-19EF-4B33-87E0-96A9A2BC72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38600" y="3371850"/>
            <a:ext cx="6858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827">
              <a:alpha val="1333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CF8119A-160C-4AAB-96DB-C3DFD8B73A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38600" y="3533775"/>
            <a:ext cx="4572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02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461E308C-1564-4F11-9C26-5880BF5EEE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43450" y="3505200"/>
            <a:ext cx="27622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65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Решение Рябины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B6BB152-A6DC-4DDA-A7D8-94AB202AC0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39050" y="3524250"/>
            <a:ext cx="32385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Контент-завод вокруг товара: сценарии, креаторы, монтаж, публикация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D96DB72-0396-4F01-983C-09DCF77CB0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38600" y="4019550"/>
            <a:ext cx="6858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827">
              <a:alpha val="1333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6EFED00-4C35-4044-9390-E1E722149B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38600" y="4181475"/>
            <a:ext cx="4572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03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1E947674-946D-49FF-A63F-3AEB336C42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43450" y="4152900"/>
            <a:ext cx="27622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65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Как это ведет к карточке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1C49D6A-862F-4E5B-86B1-F771D756A7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39050" y="4171950"/>
            <a:ext cx="32385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Путь от ленты до перехода, поиска или открытия товара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08E83437-5F91-4F18-A3D7-F22AC1A30C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38600" y="4667250"/>
            <a:ext cx="6858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827">
              <a:alpha val="1333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68D7C92-1F40-4710-B070-57EF480F9F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38600" y="4829175"/>
            <a:ext cx="4572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04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560AE5FA-2BD1-47E8-8D15-7D3B28B36E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43450" y="4800600"/>
            <a:ext cx="27622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65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Производство и форматы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9E7C8F13-05A3-4A9F-BA73-3FA3BD2396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39050" y="4819650"/>
            <a:ext cx="32385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Полный цикл, разнообразие UGC-форматов и процесс запуска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BC5F2779-380A-4ADF-B63F-0E6D85B02E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38600" y="5314950"/>
            <a:ext cx="6858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827">
              <a:alpha val="1333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98493DF-6DAF-4F06-B628-0582F50C6B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38600" y="5476875"/>
            <a:ext cx="4572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05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7453BF6-8B6A-4F9E-9811-3C7A516EFB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43450" y="5448300"/>
            <a:ext cx="27622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65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Сотрудничество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AF99C29A-6064-4A62-ABE4-D7436125A6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39050" y="5467350"/>
            <a:ext cx="32385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Объемы, цены, что нужно от клиента и контакты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F43AF633-B886-4E7A-9EDF-AA0B6A4628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38600" y="5962650"/>
            <a:ext cx="6858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827">
              <a:alpha val="1333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5BDD301A-685B-435C-BA88-905B2D3899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467350"/>
            <a:ext cx="200025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350" b="0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rPr>
              <a:t>Собрано на основе главной страницы сайта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0A496478-61CA-4E3B-9E15-62C1658618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685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3333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0E5C9B1C-5882-4B27-A76E-EF13163F2E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125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02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BF9BF1BE-C3EC-440D-861C-F5530E4AA5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5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>
                    <a:alpha val="53333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FFFFFF">
                    <a:alpha val="53333"/>
                  </a:srgbClr>
                </a:solidFill>
                <a:latin typeface="Manrope"/>
                <a:ea typeface="Manrope"/>
                <a:cs typeface="Manrope"/>
              </a:rPr>
              <a:t>/12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3F3AECF0-4D68-4FD5-8681-144BCAFCBE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86950" y="6343650"/>
            <a:ext cx="16954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2179"/>
          </a:bodyPr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Рябина / клиентская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10875750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10E958C-EC56-4EA8-92F0-FE976A88E2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5F5F5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0940ebcd8ac442a"/>
          <a:stretch xmlns:a="http://schemas.openxmlformats.org/drawingml/2006/main"/>
        </p:blipFill>
        <p:spPr>
          <a:xfrm xmlns:a="http://schemas.openxmlformats.org/drawingml/2006/main">
            <a:off x="609600" y="419100"/>
            <a:ext cx="1104900" cy="257175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DF4100B-388A-4CFB-BD9C-65337E08AF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447675"/>
            <a:ext cx="23812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01 / Задача рынка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5BB0B28-5EC8-4D7D-8654-D7DB641D3E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066800"/>
            <a:ext cx="4000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КОМУ ПОДХОДИТ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81A16B7-0F82-4753-A39F-0A3210F965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390650"/>
            <a:ext cx="9048750" cy="1047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0529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22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322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На маркетплейсах товару не хватает не роликов,</a:t>
            </a:r>
          </a:p>
          <a:p xmlns:a="http://schemas.openxmlformats.org/drawingml/2006/main">
            <a:pPr algn="l">
              <a:lnSpc>
                <a:spcPct val="90000"/>
              </a:lnSpc>
              <a:buNone/>
              <a:defRPr sz="322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322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а системного внимания.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5477D2E-CA54-45A8-9AAE-1DD54C5584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2571750"/>
            <a:ext cx="7334250" cy="628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1350" b="0">
                <a:solidFill>
                  <a:srgbClr val="374151"/>
                </a:solidFill>
                <a:latin typeface="Manrope"/>
                <a:ea typeface="Manrope"/>
                <a:cs typeface="Manrope"/>
              </a:defRPr>
            </a:pPr>
            <a:r>
              <a:rPr sz="1350" b="0">
                <a:solidFill>
                  <a:srgbClr val="374151"/>
                </a:solidFill>
                <a:latin typeface="Manrope"/>
                <a:ea typeface="Manrope"/>
                <a:cs typeface="Manrope"/>
              </a:rPr>
              <a:t>Площадка может быть Wildberries, Ozon, Яндекс Маркет или несколько сразу. Важнее стадия товара, регулярность контента и задача, которую ролики должны решать.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D541B58-612B-4EF6-83F1-B00CA0208C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695700"/>
            <a:ext cx="4876800" cy="838200"/>
          </a:xfrm>
          <a:prstGeom xmlns:a="http://schemas.openxmlformats.org/drawingml/2006/main" prst="roundRect">
            <a:avLst>
              <a:gd name="adj" fmla="val 9091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pic>
        <p:nvPicPr>
          <p:cNvPr id="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834b3720cef4da5">
            <a:extLst>
              <a:ext uri="{96DAC541-7B7A-43D3-8B79-37D633B846F1}">
                <asvg:svgBlip xmlns:asvg="http://schemas.microsoft.com/office/drawing/2016/SVG/main" r:embed="Rb7cbf353102f4d30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838200" y="3914775"/>
            <a:ext cx="285750" cy="285750"/>
          </a:xfrm>
          <a:prstGeom xmlns:a="http://schemas.openxmlformats.org/drawingml/2006/main" prst="rect">
            <a:avLst/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F390BC5-DA6F-45F9-AF5F-9BA0EFA1C0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3857625"/>
            <a:ext cx="3524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7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Выделиться среди аналогов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0A880A9-ED56-474D-B971-9FE952D19C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4152900"/>
            <a:ext cx="37147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Покупатель видит похожие товары и выбирает не вас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C16393B-1923-4745-AD6E-69ABF69BCA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38850" y="3695700"/>
            <a:ext cx="4876800" cy="838200"/>
          </a:xfrm>
          <a:prstGeom xmlns:a="http://schemas.openxmlformats.org/drawingml/2006/main" prst="roundRect">
            <a:avLst>
              <a:gd name="adj" fmla="val 9091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pic>
        <p:nvPicPr>
          <p:cNvPr id="1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de4ab8156ee4cd1">
            <a:extLst>
              <a:ext uri="{96DAC541-7B7A-43D3-8B79-37D633B846F1}">
                <asvg:svgBlip xmlns:asvg="http://schemas.microsoft.com/office/drawing/2016/SVG/main" r:embed="R17ebe0a6f6ba4b0d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6267450" y="3914775"/>
            <a:ext cx="285750" cy="285750"/>
          </a:xfrm>
          <a:prstGeom xmlns:a="http://schemas.openxmlformats.org/drawingml/2006/main" prst="rect">
            <a:avLst/>
          </a:prstGeom>
        </p:spPr>
      </p:pic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B8C0BEA-63B6-4CC3-B2C3-68F1277895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3857625"/>
            <a:ext cx="3524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7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Объяснить пользу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CBD5A33A-28BD-491E-B011-D0FAE5E861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4152900"/>
            <a:ext cx="37147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4637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Фото и характеристики не раскрывают сценарий использования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436E922-1BF5-4EEB-A365-30D7E067F4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800600"/>
            <a:ext cx="4876800" cy="838200"/>
          </a:xfrm>
          <a:prstGeom xmlns:a="http://schemas.openxmlformats.org/drawingml/2006/main" prst="roundRect">
            <a:avLst>
              <a:gd name="adj" fmla="val 9091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pic>
        <p:nvPicPr>
          <p:cNvPr id="1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78f299fbf784d0c">
            <a:extLst>
              <a:ext uri="{96DAC541-7B7A-43D3-8B79-37D633B846F1}">
                <asvg:svgBlip xmlns:asvg="http://schemas.microsoft.com/office/drawing/2016/SVG/main" r:embed="R71fdd3b66bad4452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838200" y="5019675"/>
            <a:ext cx="285750" cy="285750"/>
          </a:xfrm>
          <a:prstGeom xmlns:a="http://schemas.openxmlformats.org/drawingml/2006/main" prst="rect">
            <a:avLst/>
          </a:prstGeom>
        </p:spPr>
      </p:pic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DAF8B81-1ED3-43F8-8748-FC301F14C4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4962525"/>
            <a:ext cx="3524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7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Добавить доверие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314BBA2-B615-4342-B221-E8511D1125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5257800"/>
            <a:ext cx="37147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623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Покупателю нужен живой опыт, а не только описание продавца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0EE3D2B-F1A2-4D2E-8E16-D896ECA4E4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38850" y="4800600"/>
            <a:ext cx="4876800" cy="838200"/>
          </a:xfrm>
          <a:prstGeom xmlns:a="http://schemas.openxmlformats.org/drawingml/2006/main" prst="roundRect">
            <a:avLst>
              <a:gd name="adj" fmla="val 9091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9f0046d96954e6f">
            <a:extLst>
              <a:ext uri="{96DAC541-7B7A-43D3-8B79-37D633B846F1}">
                <asvg:svgBlip xmlns:asvg="http://schemas.microsoft.com/office/drawing/2016/SVG/main" r:embed="R1da02cb3dfcd411d"/>
              </a:ext>
            </a:extLst>
          </a:blip>
          <a:stretch xmlns:a="http://schemas.openxmlformats.org/drawingml/2006/main"/>
        </p:blipFill>
        <p:spPr>
          <a:xfrm xmlns:a="http://schemas.openxmlformats.org/drawingml/2006/main">
            <a:off x="6267450" y="5019675"/>
            <a:ext cx="285750" cy="285750"/>
          </a:xfrm>
          <a:prstGeom xmlns:a="http://schemas.openxmlformats.org/drawingml/2006/main" prst="rect">
            <a:avLst/>
          </a:prstGeom>
        </p:spPr>
      </p:pic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B19CED9C-77E3-4A9E-B5BC-1BF0401247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4962525"/>
            <a:ext cx="3524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7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Выпускать регулярно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9F815F55-E7FB-4AF8-A5E4-48C6EB1AFE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5257800"/>
            <a:ext cx="37147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001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Нет постоянного выпуска, сценариев и контроля результата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CC93A17C-2CFC-4570-9BB7-2D0E0C2759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67875" y="1333500"/>
            <a:ext cx="1524000" cy="15240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28C2A6C5-73D0-4618-9E51-5CB1CB2544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34575" y="1628775"/>
            <a:ext cx="990600" cy="914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9217"/>
          </a:bodyPr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UGC</a:t>
            </a:r>
          </a:p>
          <a:p xmlns:a="http://schemas.openxmlformats.org/drawingml/2006/main">
            <a:pPr algn="ctr">
              <a:defRPr sz="15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закрывает</a:t>
            </a:r>
          </a:p>
          <a:p xmlns:a="http://schemas.openxmlformats.org/drawingml/2006/main">
            <a:pPr algn="ctr">
              <a:defRPr sz="15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первое</a:t>
            </a:r>
          </a:p>
          <a:p xmlns:a="http://schemas.openxmlformats.org/drawingml/2006/main">
            <a:pPr algn="ctr">
              <a:defRPr sz="15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касание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252D80C9-C455-48CF-8D26-B7CDF3FD15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685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827">
              <a:alpha val="2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4AFA5015-62E3-4BC9-9F85-677749127E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12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03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C458B9EF-1E94-43CF-BEDC-1EA78B1195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5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/12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B1A4DDBF-24DD-410B-8BEF-AFE606930C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86950" y="6343650"/>
            <a:ext cx="16954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2179"/>
          </a:bodyPr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Рябина / клиентская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1513265582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942F2F2-4155-4A66-A2F9-6F8C5F3E30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22831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00c8c080c594c6b"/>
          <a:srcRect xmlns:a="http://schemas.openxmlformats.org/drawingml/2006/main" l="15447" t="0" r="15447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629400" y="895350"/>
            <a:ext cx="5029200" cy="4095750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0DE8EE7-4525-435C-8A9F-9F0345AC21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29400" y="895350"/>
            <a:ext cx="5029200" cy="4095750"/>
          </a:xfrm>
          <a:prstGeom xmlns:a="http://schemas.openxmlformats.org/drawingml/2006/main" prst="roundRect">
            <a:avLst>
              <a:gd name="adj" fmla="val 1860"/>
            </a:avLst>
          </a:prstGeom>
          <a:solidFill xmlns:a="http://schemas.openxmlformats.org/drawingml/2006/main">
            <a:srgbClr val="000000">
              <a:alpha val="8627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4490cf3b18742a2"/>
          <a:stretch xmlns:a="http://schemas.openxmlformats.org/drawingml/2006/main"/>
        </p:blipFill>
        <p:spPr>
          <a:xfrm xmlns:a="http://schemas.openxmlformats.org/drawingml/2006/main">
            <a:off x="609600" y="419100"/>
            <a:ext cx="1104900" cy="257175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1C10C73-F161-47C7-90D1-74E53DF7B0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447675"/>
            <a:ext cx="23812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rPr>
              <a:t>02 / Решение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4CD3729-9882-48FF-A3D1-4EDC27E23A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104900"/>
            <a:ext cx="4000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rPr>
              <a:t>ЧТО ДЕЛАЕТ РЯБИНА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05F68B4-989E-46E1-9A38-5E34E838AD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428750"/>
            <a:ext cx="5334000" cy="1543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6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36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Мы выстраиваем</a:t>
            </a:r>
          </a:p>
          <a:p xmlns:a="http://schemas.openxmlformats.org/drawingml/2006/main">
            <a:pPr algn="l">
              <a:lnSpc>
                <a:spcPct val="90000"/>
              </a:lnSpc>
              <a:buNone/>
              <a:defRPr sz="36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36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систему UGC-контента</a:t>
            </a:r>
          </a:p>
          <a:p xmlns:a="http://schemas.openxmlformats.org/drawingml/2006/main">
            <a:pPr algn="l">
              <a:lnSpc>
                <a:spcPct val="90000"/>
              </a:lnSpc>
              <a:buNone/>
              <a:defRPr sz="36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36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вокруг товара.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42C82E4-8462-4F97-8159-9820914C40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3200400"/>
            <a:ext cx="5334000" cy="876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1425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425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rPr>
              <a:t>Не просто снимаем отдельный ролик, а решаем, что снимать, как снимать, кто снимает, как монтировать, куда публиковать и как смотреть результат.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D8E44BA-3E80-4BFF-ACBF-2198ABDD73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476750"/>
            <a:ext cx="876300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3333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5818B80-0786-4036-B443-A4B684CE31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4552950"/>
            <a:ext cx="6096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товар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7FCD0C1-7777-4832-B463-B6607FFE70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00200" y="4476750"/>
            <a:ext cx="876300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3333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BBC7324-B663-4ADC-A1C3-64DF3EF305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33550" y="4552950"/>
            <a:ext cx="6096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ниша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569992B-2136-4F58-9465-FFFEF7FFEB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90800" y="4476750"/>
            <a:ext cx="876300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3333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E90AAB8-0400-45B1-9613-8DCE519FD4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24150" y="4552950"/>
            <a:ext cx="6096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тренды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1173CC43-F07C-4706-BE2F-EA36C9C7BF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81400" y="4476750"/>
            <a:ext cx="876300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3333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6F26F9C2-EBB2-4BC6-9830-EBA15303C1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4552950"/>
            <a:ext cx="6096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креаторы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561DC8D-A623-4FA2-9794-BF24384A86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4476750"/>
            <a:ext cx="876300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3333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E3A36B3E-0D47-44F4-9DE4-9498D87C97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05350" y="4552950"/>
            <a:ext cx="6096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монтаж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B1CB2C2-6404-47EE-9EFD-B29A9EC791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933950"/>
            <a:ext cx="1123950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3333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2EC821F-4612-4FEB-81BC-C98F9037BD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5010150"/>
            <a:ext cx="8572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публикация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7783088C-27AE-412E-9573-1A8B09EC73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47850" y="4933950"/>
            <a:ext cx="876300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3333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7ABC3957-8190-448C-BD62-DEEFEF443C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81200" y="5010150"/>
            <a:ext cx="6096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996"/>
          </a:bodyPr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аналитика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8A51FFD8-0951-4AD8-A535-D6E0F1ED2E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5276850"/>
            <a:ext cx="18097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65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UGC-завод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FF26A8A3-646F-4A5C-8229-96654CCFA8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5600700"/>
            <a:ext cx="29146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>
                    <a:alpha val="6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FFFFFF">
                    <a:alpha val="65098"/>
                  </a:srgbClr>
                </a:solidFill>
                <a:latin typeface="Manrope"/>
                <a:ea typeface="Manrope"/>
                <a:cs typeface="Manrope"/>
              </a:rPr>
              <a:t>регулярный производственный поток вместо разовой съемки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EEE5076F-65A5-41A2-93D6-87BE0AAC9A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685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3333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A0D25DA5-EB65-4496-AFFA-E25E845D43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125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04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72D0ACBE-E140-4E0C-94C2-63DB3BECE4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5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>
                    <a:alpha val="53333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FFFFFF">
                    <a:alpha val="53333"/>
                  </a:srgbClr>
                </a:solidFill>
                <a:latin typeface="Manrope"/>
                <a:ea typeface="Manrope"/>
                <a:cs typeface="Manrope"/>
              </a:rPr>
              <a:t>/12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E9CF5B84-853B-4409-AB26-BE73D2E29A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86950" y="6343650"/>
            <a:ext cx="16954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2179"/>
          </a:bodyPr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FFFFFF">
                    <a:alpha val="53333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FFFFFF">
                    <a:alpha val="53333"/>
                  </a:srgbClr>
                </a:solidFill>
                <a:latin typeface="Manrope"/>
                <a:ea typeface="Manrope"/>
                <a:cs typeface="Manrope"/>
              </a:rPr>
              <a:t>Рябина / клиентская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946509765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4E19609-6998-4B65-825B-7A26CB199F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5F5F5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979b92b7b6a4508"/>
          <a:stretch xmlns:a="http://schemas.openxmlformats.org/drawingml/2006/main"/>
        </p:blipFill>
        <p:spPr>
          <a:xfrm xmlns:a="http://schemas.openxmlformats.org/drawingml/2006/main">
            <a:off x="609600" y="419100"/>
            <a:ext cx="1104900" cy="257175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2045F43-D93B-4031-B15F-3ACE1ACDA8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447675"/>
            <a:ext cx="23812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03 / Путь к карточке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FE23A48-DD23-4065-8707-2BA3637854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066800"/>
            <a:ext cx="4000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ПУТЬ К КАРТОЧКЕ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86D9762-E724-41C3-873C-EBEAFB39EF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381125"/>
            <a:ext cx="714375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2332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37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337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Как контент приводит человека к товару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7C65083-CADB-4A71-973C-4EEBD5FEDD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2076450"/>
            <a:ext cx="66675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6618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1350" b="0">
                <a:solidFill>
                  <a:srgbClr val="374151"/>
                </a:solidFill>
                <a:latin typeface="Manrope"/>
                <a:ea typeface="Manrope"/>
                <a:cs typeface="Manrope"/>
              </a:defRPr>
            </a:pPr>
            <a:r>
              <a:rPr sz="1350" b="0">
                <a:solidFill>
                  <a:srgbClr val="374151"/>
                </a:solidFill>
                <a:latin typeface="Manrope"/>
                <a:ea typeface="Manrope"/>
                <a:cs typeface="Manrope"/>
              </a:rPr>
              <a:t>Мы работаем по строгой внутренней системе и анализируем результаты, чтобы улучшать показатели из месяца в месяц.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8723972-4243-482F-90D5-D4D7F607D0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3257550"/>
            <a:ext cx="1885950" cy="1504950"/>
          </a:xfrm>
          <a:prstGeom xmlns:a="http://schemas.openxmlformats.org/drawingml/2006/main" prst="roundRect">
            <a:avLst>
              <a:gd name="adj" fmla="val 5063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7A3283B-F3F0-494A-8362-CA014F9109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3429000"/>
            <a:ext cx="4000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20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400BEC8-C062-4CBD-AF14-85B8E6C56F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3733800"/>
            <a:ext cx="15430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Ролик попадает</a:t>
            </a:r>
          </a:p>
          <a:p xmlns:a="http://schemas.openxmlformats.org/drawingml/2006/main">
            <a:pPr algn="l">
              <a:defRPr sz="15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в ленту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CDC52AC-F1D8-4433-BA31-F91433D3ED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4286250"/>
            <a:ext cx="154305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короткий контент останавливает внимание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AA263FD-FB72-4DAC-AA4C-6F950DDECC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47950" y="3905250"/>
            <a:ext cx="266700" cy="1714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276F25A-75DA-4CE5-B91F-A6C8CE99AF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28950" y="3257550"/>
            <a:ext cx="1885950" cy="1504950"/>
          </a:xfrm>
          <a:prstGeom xmlns:a="http://schemas.openxmlformats.org/drawingml/2006/main" prst="roundRect">
            <a:avLst>
              <a:gd name="adj" fmla="val 5063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C91694A-E412-4BCD-9B8E-F4954DC0E2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00400" y="3429000"/>
            <a:ext cx="4000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20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02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AD2BF12B-7553-4C18-9E8C-06B0B6A033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00400" y="3733800"/>
            <a:ext cx="15430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Товар в живом</a:t>
            </a:r>
          </a:p>
          <a:p xmlns:a="http://schemas.openxmlformats.org/drawingml/2006/main">
            <a:pPr algn="l">
              <a:defRPr sz="15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сценарии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7A608DA-126C-44FA-AD47-E62E62316E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00400" y="4286250"/>
            <a:ext cx="154305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понятно, зачем вещь нужна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6BC6F3D3-E0E7-4150-9AAA-6CBD92D801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10150" y="3905250"/>
            <a:ext cx="266700" cy="1714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D4CFA9B2-B2C7-4898-89C1-AAAE32AF8E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91150" y="3257550"/>
            <a:ext cx="1885950" cy="1504950"/>
          </a:xfrm>
          <a:prstGeom xmlns:a="http://schemas.openxmlformats.org/drawingml/2006/main" prst="roundRect">
            <a:avLst>
              <a:gd name="adj" fmla="val 5063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8ADC11D-D33D-4EB1-B633-1FA01ACF96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62600" y="3429000"/>
            <a:ext cx="4000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20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03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B531828-B58B-4C07-831F-DD2BD1D5AD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62600" y="3733800"/>
            <a:ext cx="15430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Возникает</a:t>
            </a:r>
          </a:p>
          <a:p xmlns:a="http://schemas.openxmlformats.org/drawingml/2006/main">
            <a:pPr algn="l">
              <a:defRPr sz="15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интерес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739B10F-D785-4CDF-8AFB-820CC4B25B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62600" y="4286250"/>
            <a:ext cx="154305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польза, деталь, эмоция или контекст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121979E0-0D7C-49DD-AE88-8214BBB681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72350" y="3905250"/>
            <a:ext cx="266700" cy="1714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8DA89C61-40AD-482D-8542-5F9D5E1FB9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3257550"/>
            <a:ext cx="1885950" cy="1504950"/>
          </a:xfrm>
          <a:prstGeom xmlns:a="http://schemas.openxmlformats.org/drawingml/2006/main" prst="roundRect">
            <a:avLst>
              <a:gd name="adj" fmla="val 5063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1795E722-326A-40CE-A5F3-B45046AE96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3429000"/>
            <a:ext cx="4000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20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04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4C09D1B7-CBB5-4519-B051-F539410CB4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3733800"/>
            <a:ext cx="15430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4687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Переход / поиск /</a:t>
            </a:r>
          </a:p>
          <a:p xmlns:a="http://schemas.openxmlformats.org/drawingml/2006/main">
            <a:pPr algn="l">
              <a:defRPr sz="15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открытие карточки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3E4E3650-26EF-4A07-922D-0BDE59333D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4286250"/>
            <a:ext cx="154305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следующее действие вокруг товара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493B75AA-D807-465D-A601-A48AC8A764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34550" y="3905250"/>
            <a:ext cx="266700" cy="1714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010B1F97-1443-40AC-B91B-AFAE322D2A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15550" y="3257550"/>
            <a:ext cx="2038350" cy="1504950"/>
          </a:xfrm>
          <a:prstGeom xmlns:a="http://schemas.openxmlformats.org/drawingml/2006/main" prst="roundRect">
            <a:avLst>
              <a:gd name="adj" fmla="val 5063"/>
            </a:avLst>
          </a:prstGeom>
          <a:solidFill xmlns:a="http://schemas.openxmlformats.org/drawingml/2006/main">
            <a:srgbClr val="222831"/>
          </a:solidFill>
          <a:ln xmlns:a="http://schemas.openxmlformats.org/drawingml/2006/main" w="9525">
            <a:solidFill>
              <a:srgbClr val="222831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E708F775-B8CC-473B-9B67-6570EE0BAA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3429000"/>
            <a:ext cx="4000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200" b="1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rPr>
              <a:t>05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45AB6852-C897-4F1E-B542-75327DCA67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3733800"/>
            <a:ext cx="16954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Дальше работает</a:t>
            </a:r>
          </a:p>
          <a:p xmlns:a="http://schemas.openxmlformats.org/drawingml/2006/main">
            <a:pPr algn="l">
              <a:defRPr sz="15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карточка клиента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67FA4710-43B2-4BF1-8D6E-6863A20E87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4286250"/>
            <a:ext cx="169545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rPr>
              <a:t>цена, отзывы, наличие, логистика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B205ED29-95CB-412A-A3A7-E78DE49DCE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334000"/>
            <a:ext cx="10572750" cy="590550"/>
          </a:xfrm>
          <a:prstGeom xmlns:a="http://schemas.openxmlformats.org/drawingml/2006/main" prst="roundRect">
            <a:avLst>
              <a:gd name="adj" fmla="val 12903"/>
            </a:avLst>
          </a:prstGeom>
          <a:solidFill xmlns:a="http://schemas.openxmlformats.org/drawingml/2006/main">
            <a:srgbClr val="E9F2FF"/>
          </a:solidFill>
          <a:ln xmlns:a="http://schemas.openxmlformats.org/drawingml/2006/main" w="9525">
            <a:solidFill>
              <a:srgbClr val="D8E9FF"/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814DF30B-772B-47C9-B31A-FD1DAF0E59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514975"/>
            <a:ext cx="7810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275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Важно: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08EA71B8-B48D-4092-9823-5F2AA40C1B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57350" y="5514975"/>
            <a:ext cx="8572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73591"/>
          </a:bodyPr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374151"/>
                </a:solidFill>
                <a:latin typeface="Manrope"/>
                <a:ea typeface="Manrope"/>
                <a:cs typeface="Manrope"/>
              </a:defRPr>
            </a:pPr>
            <a:r>
              <a:rPr sz="1200" b="0">
                <a:solidFill>
                  <a:srgbClr val="374151"/>
                </a:solidFill>
                <a:latin typeface="Manrope"/>
                <a:ea typeface="Manrope"/>
                <a:cs typeface="Manrope"/>
              </a:rPr>
              <a:t>Рябина отвечает за контент, охваты, интерес и переходы. Конверсия карточки зависит от предложения, цены, отзывов, наличия и внутренней работы продавца.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E4B61524-4AEA-4881-B409-94D6711373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685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827">
              <a:alpha val="2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3704A824-54AD-4216-8A88-20ACB8610E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12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05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F038A165-7523-4BC4-9733-6598776D9E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5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/12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49027274-B98B-47F5-BD43-C5A9A3436B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86950" y="6343650"/>
            <a:ext cx="16954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2179"/>
          </a:bodyPr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Рябина / клиентская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1638947591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3E90BFA-2382-4A1E-AB8E-7C6240F00B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5F5F5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41dd01f2f234c32"/>
          <a:stretch xmlns:a="http://schemas.openxmlformats.org/drawingml/2006/main"/>
        </p:blipFill>
        <p:spPr>
          <a:xfrm xmlns:a="http://schemas.openxmlformats.org/drawingml/2006/main">
            <a:off x="609600" y="419100"/>
            <a:ext cx="1104900" cy="257175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28EE885-3992-449B-92AE-311086E0F3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447675"/>
            <a:ext cx="23812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04 / Полный цикл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66E61D9-43DF-4FB1-AF67-D7D2066F94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028700"/>
            <a:ext cx="4000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ПОЛНЫЙ ЦИКЛ УСЛУГИ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72F5D10-2D0D-48B9-A286-B8AC41A2EC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333500"/>
            <a:ext cx="7524750" cy="590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0617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3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33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Сервис собран как производственный поток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0DFEA66-03FB-45FD-99D9-D3C778D6CA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2019300"/>
            <a:ext cx="685800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1350" b="0">
                <a:solidFill>
                  <a:srgbClr val="374151"/>
                </a:solidFill>
                <a:latin typeface="Manrope"/>
                <a:ea typeface="Manrope"/>
                <a:cs typeface="Manrope"/>
              </a:defRPr>
            </a:pPr>
            <a:r>
              <a:rPr sz="1350" b="0">
                <a:solidFill>
                  <a:srgbClr val="374151"/>
                </a:solidFill>
                <a:latin typeface="Manrope"/>
                <a:ea typeface="Manrope"/>
                <a:cs typeface="Manrope"/>
              </a:rPr>
              <a:t>Исследование, сценарии, креаторы, монтаж, адаптация, публикация и регулярная оценка результата работают как одна система.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ABFA9F8-3615-4FE2-9104-39907F1B54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05375" y="3048000"/>
            <a:ext cx="238125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222831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AA1E4FB-E8ED-4A76-808D-2BE063C611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86375" y="3352800"/>
            <a:ext cx="1619250" cy="628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0882"/>
          </a:bodyPr>
          <a:lstStyle xmlns:a="http://schemas.openxmlformats.org/drawingml/2006/main"/>
          <a:p xmlns:a="http://schemas.openxmlformats.org/drawingml/2006/main">
            <a:pPr algn="ctr">
              <a:defRPr sz="255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255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Контент-</a:t>
            </a:r>
          </a:p>
          <a:p xmlns:a="http://schemas.openxmlformats.org/drawingml/2006/main">
            <a:pPr algn="ctr">
              <a:defRPr sz="255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255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завод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F68EF96-8FA3-4968-BE00-B11D07525C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81625" y="4095750"/>
            <a:ext cx="1428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200" b="0">
                <a:solidFill>
                  <a:srgbClr val="FFFFFF">
                    <a:alpha val="6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200" b="0">
                <a:solidFill>
                  <a:srgbClr val="FFFFFF">
                    <a:alpha val="65098"/>
                  </a:srgbClr>
                </a:solidFill>
                <a:latin typeface="Manrope"/>
                <a:ea typeface="Manrope"/>
                <a:cs typeface="Manrope"/>
              </a:rPr>
              <a:t>3 видео в день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10B462C-049D-4AFF-9673-8683565EA5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895600"/>
            <a:ext cx="2076450" cy="971550"/>
          </a:xfrm>
          <a:prstGeom xmlns:a="http://schemas.openxmlformats.org/drawingml/2006/main" prst="roundRect">
            <a:avLst>
              <a:gd name="adj" fmla="val 7843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1848C89-6286-4340-BF22-492BAEEE49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8250" y="3048000"/>
            <a:ext cx="16764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238"/>
          </a:bodyPr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7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Анализ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36BD58E-FBB2-4136-ABE4-89560B1F5D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8250" y="3352800"/>
            <a:ext cx="16573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4975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Товар, аудитория, конкуренты, площадки и форматы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28314E8-0C43-4DCE-9B59-FB8D25E879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514850"/>
            <a:ext cx="2076450" cy="971550"/>
          </a:xfrm>
          <a:prstGeom xmlns:a="http://schemas.openxmlformats.org/drawingml/2006/main" prst="roundRect">
            <a:avLst>
              <a:gd name="adj" fmla="val 7843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3CA8FC8-FB1C-4594-9832-A39E348BDE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8250" y="4667250"/>
            <a:ext cx="16764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238"/>
          </a:bodyPr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7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База знаний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FB21274A-AD71-4BB8-8E1A-32F95E6776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8250" y="4972050"/>
            <a:ext cx="16573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4604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УТП, ограничения, визуальные требования и стоп-темы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FFA7C7F-E49C-4E5F-9CD1-BF77E1F18B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71900" y="4895850"/>
            <a:ext cx="2076450" cy="971550"/>
          </a:xfrm>
          <a:prstGeom xmlns:a="http://schemas.openxmlformats.org/drawingml/2006/main" prst="roundRect">
            <a:avLst>
              <a:gd name="adj" fmla="val 7843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35CD015-E1E7-46BA-A12B-E545F4C1E4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43350" y="5048250"/>
            <a:ext cx="16764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238"/>
          </a:bodyPr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7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Сценарии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5B3212E-9097-4A50-9DD6-C41622F2FF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43350" y="5353050"/>
            <a:ext cx="16573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3333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Польза, ситуация, эмоция, первый кадр и визуальная деталь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EE8B3BA-7516-4DD2-8929-EB39EED717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48550" y="4895850"/>
            <a:ext cx="2076450" cy="971550"/>
          </a:xfrm>
          <a:prstGeom xmlns:a="http://schemas.openxmlformats.org/drawingml/2006/main" prst="roundRect">
            <a:avLst>
              <a:gd name="adj" fmla="val 7843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8D6A87A-CE6B-4F1E-9216-9E6A14B70C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5048250"/>
            <a:ext cx="16764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238"/>
          </a:bodyPr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7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Креаторы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9EA7A7A6-5439-4BFF-B6F4-DA0780F952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5353050"/>
            <a:ext cx="16573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Подбор людей и задач под формат ролика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3F42081E-DE70-4B6F-AD36-99D16BF5A4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4514850"/>
            <a:ext cx="2076450" cy="971550"/>
          </a:xfrm>
          <a:prstGeom xmlns:a="http://schemas.openxmlformats.org/drawingml/2006/main" prst="roundRect">
            <a:avLst>
              <a:gd name="adj" fmla="val 7843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A2C69B09-FF3C-46A6-9EFC-6082E3E84C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0" y="4667250"/>
            <a:ext cx="16764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238"/>
          </a:bodyPr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7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Монтаж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8703B5C8-F0F3-45E1-A03A-FC186044DA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0" y="4972050"/>
            <a:ext cx="16573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Ритм, титры, обложки, первые кадры и версии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59FBD7C-F773-4E5E-B654-11C4D2390B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2895600"/>
            <a:ext cx="2076450" cy="971550"/>
          </a:xfrm>
          <a:prstGeom xmlns:a="http://schemas.openxmlformats.org/drawingml/2006/main" prst="roundRect">
            <a:avLst>
              <a:gd name="adj" fmla="val 7843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CCA92DB-2AD5-40F3-B638-130A077B33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0" y="3048000"/>
            <a:ext cx="16764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238"/>
          </a:bodyPr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7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Публикация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53612E92-1A0C-4D72-8092-A0271C8465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0" y="3352800"/>
            <a:ext cx="16573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7096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Регулярная выкладка, охваты, досмотры и переходы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055EA9CA-6606-40DE-9734-ADD62A33EB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38500" y="3524250"/>
            <a:ext cx="14287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F23712C5-E131-4FF0-8AC2-CF46CB8CC7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3524250"/>
            <a:ext cx="18097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7A28048F-11BA-4C13-9087-AAA0538855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4619625"/>
            <a:ext cx="3810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38138265-461D-43ED-B39D-FF86F67A92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685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827">
              <a:alpha val="2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17DA6FA6-D840-4F7F-815C-CBD465706D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12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06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79540737-0950-4947-8087-BBBCA1C31A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5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/12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8710273A-3F10-4F90-9EB9-0036E2F361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86950" y="6343650"/>
            <a:ext cx="16954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2179"/>
          </a:bodyPr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Рябина / клиентская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464892548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3E6FEBE-99B8-463F-B5CD-BD1B048140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22831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32e8a03585b48e3"/>
          <a:stretch xmlns:a="http://schemas.openxmlformats.org/drawingml/2006/main"/>
        </p:blipFill>
        <p:spPr>
          <a:xfrm xmlns:a="http://schemas.openxmlformats.org/drawingml/2006/main">
            <a:off x="609600" y="419100"/>
            <a:ext cx="1104900" cy="257175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E8DFC81-DBA4-4BCA-A9DB-D8FF7EA459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447675"/>
            <a:ext cx="23812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rPr>
              <a:t>04 / Форматы</a:t>
            </a:r>
          </a:p>
        </p:txBody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a3355e468144a8e"/>
          <a:srcRect xmlns:a="http://schemas.openxmlformats.org/drawingml/2006/main" l="0" t="132" r="0" b="132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1352550"/>
            <a:ext cx="4095750" cy="34480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B9AD5CC-A890-40CB-AB0B-AE7A9DAE5B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352550"/>
            <a:ext cx="4095750" cy="3448050"/>
          </a:xfrm>
          <a:prstGeom xmlns:a="http://schemas.openxmlformats.org/drawingml/2006/main" prst="roundRect">
            <a:avLst>
              <a:gd name="adj" fmla="val 2210"/>
            </a:avLst>
          </a:prstGeom>
          <a:solidFill xmlns:a="http://schemas.openxmlformats.org/drawingml/2006/main">
            <a:srgbClr val="000000">
              <a:alpha val="6275"/>
            </a:srgbClr>
          </a:solidFill>
          <a:ln xmlns:a="http://schemas.openxmlformats.org/drawingml/2006/main" w="9525">
            <a:solidFill>
              <a:srgbClr val="FFFFFF">
                <a:alpha val="13333"/>
              </a:srgbClr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16C14EE-A092-413B-A6AA-12487407C3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1104900"/>
            <a:ext cx="4000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FFFFFF">
                    <a:alpha val="72157"/>
                  </a:srgbClr>
                </a:solidFill>
                <a:latin typeface="Manrope"/>
                <a:ea typeface="Manrope"/>
                <a:cs typeface="Manrope"/>
              </a:rPr>
              <a:t>КРЕАТИВ И ФОРМАТЫ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8A95232-3DE4-473A-99EF-9E3044EC7A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1428750"/>
            <a:ext cx="5810250" cy="1047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4319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3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33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Ролики не должны выглядеть</a:t>
            </a:r>
          </a:p>
          <a:p xmlns:a="http://schemas.openxmlformats.org/drawingml/2006/main">
            <a:pPr algn="l">
              <a:lnSpc>
                <a:spcPct val="90000"/>
              </a:lnSpc>
              <a:buNone/>
              <a:defRPr sz="33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33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как одинаковые обзоры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75E6926-D245-4206-AEB4-733B9E5CA8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76850" y="2628900"/>
            <a:ext cx="533400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5883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1350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350" b="0">
                <a:solidFill>
                  <a:srgbClr val="FFFFFF">
                    <a:alpha val="78039"/>
                  </a:srgbClr>
                </a:solidFill>
                <a:latin typeface="Manrope"/>
                <a:ea typeface="Manrope"/>
                <a:cs typeface="Manrope"/>
              </a:rPr>
              <a:t>Для каждого товара ищем ситуацию, пользу, эмоцию, визуальный акцент или простой сценарий, где покупатель быстро понимает, зачем ему продукт.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513A14D-208E-4CE0-B38E-DFE5CE8F4A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3676650"/>
            <a:ext cx="2781300" cy="381000"/>
          </a:xfrm>
          <a:prstGeom xmlns:a="http://schemas.openxmlformats.org/drawingml/2006/main" prst="roundRect">
            <a:avLst>
              <a:gd name="adj" fmla="val 200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FF047D8-96CC-46AC-8B2D-B67841C4EB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91150" y="3752850"/>
            <a:ext cx="25146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UGC-обзор от лица пользователя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9C92268-6849-4C50-83F0-91087C96B1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72450" y="3676650"/>
            <a:ext cx="2476500" cy="381000"/>
          </a:xfrm>
          <a:prstGeom xmlns:a="http://schemas.openxmlformats.org/drawingml/2006/main" prst="roundRect">
            <a:avLst>
              <a:gd name="adj" fmla="val 200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1EB5CE0-1609-4EA3-A2E5-D058CD7AD9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3752850"/>
            <a:ext cx="22098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9381"/>
          </a:bodyPr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Пример использования товара в быту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20E4499-64FE-4B05-81CD-8DA1CD7D87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4171950"/>
            <a:ext cx="2781300" cy="381000"/>
          </a:xfrm>
          <a:prstGeom xmlns:a="http://schemas.openxmlformats.org/drawingml/2006/main" prst="roundRect">
            <a:avLst>
              <a:gd name="adj" fmla="val 200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3E038DE-B87A-4B7F-A119-5E9142E10D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91150" y="4248150"/>
            <a:ext cx="25146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Распаковка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8C61AAF9-C43B-428B-ADEF-0AC51C9525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72450" y="4171950"/>
            <a:ext cx="2476500" cy="381000"/>
          </a:xfrm>
          <a:prstGeom xmlns:a="http://schemas.openxmlformats.org/drawingml/2006/main" prst="roundRect">
            <a:avLst>
              <a:gd name="adj" fmla="val 200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7A2736A-D504-4955-A101-01B3E339D1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4248150"/>
            <a:ext cx="22098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Демонстрация пользы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E874D02-5736-484D-AE9B-C18DAEA469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4667250"/>
            <a:ext cx="2781300" cy="381000"/>
          </a:xfrm>
          <a:prstGeom xmlns:a="http://schemas.openxmlformats.org/drawingml/2006/main" prst="roundRect">
            <a:avLst>
              <a:gd name="adj" fmla="val 200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5452C52-BAB7-4C8B-8D52-932ECB3F01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91150" y="4743450"/>
            <a:ext cx="25146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Ситуационный мини-сценарий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B963E04-9108-462F-BBB5-5C748D3EB5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72450" y="4667250"/>
            <a:ext cx="2476500" cy="381000"/>
          </a:xfrm>
          <a:prstGeom xmlns:a="http://schemas.openxmlformats.org/drawingml/2006/main" prst="roundRect">
            <a:avLst>
              <a:gd name="adj" fmla="val 200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02F0EC9-0BBE-49FC-9F83-6705A0F7BE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4743450"/>
            <a:ext cx="22098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До / после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EF1B43D2-6CC3-45FB-BFB7-1C6835B793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5162550"/>
            <a:ext cx="2781300" cy="381000"/>
          </a:xfrm>
          <a:prstGeom xmlns:a="http://schemas.openxmlformats.org/drawingml/2006/main" prst="roundRect">
            <a:avLst>
              <a:gd name="adj" fmla="val 200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558E8C37-8CC5-4E2E-BC46-EEFF799BF8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91150" y="5238750"/>
            <a:ext cx="25146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Трендовый формат под товар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AC348A97-CB0C-42F1-B6BF-2E897BD193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72450" y="5162550"/>
            <a:ext cx="2476500" cy="381000"/>
          </a:xfrm>
          <a:prstGeom xmlns:a="http://schemas.openxmlformats.org/drawingml/2006/main" prst="roundRect">
            <a:avLst>
              <a:gd name="adj" fmla="val 200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B2F49420-7B63-41B0-991E-E3891825AB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5238750"/>
            <a:ext cx="22098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Первый кадр-крючок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2773466B-E45E-4C71-B0CE-DEC0512057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219700"/>
            <a:ext cx="51435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FFFFFF">
                    <a:alpha val="7607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275" b="0">
                <a:solidFill>
                  <a:srgbClr val="FFFFFF">
                    <a:alpha val="76078"/>
                  </a:srgbClr>
                </a:solidFill>
                <a:latin typeface="Manrope"/>
                <a:ea typeface="Manrope"/>
                <a:cs typeface="Manrope"/>
              </a:rPr>
              <a:t>Так короткий ролик складывается не из случайных кадров, а из понятной причины остановиться, досмотреть и перейти к товару.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49C283ED-7B5A-4E75-9C60-13807151D1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685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3333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5BA3212D-5D3F-456D-B7C9-3D7E4BBCA7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125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07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E4DA3967-A31F-4CD7-A081-C01AF92788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5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>
                    <a:alpha val="53333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FFFFFF">
                    <a:alpha val="53333"/>
                  </a:srgbClr>
                </a:solidFill>
                <a:latin typeface="Manrope"/>
                <a:ea typeface="Manrope"/>
                <a:cs typeface="Manrope"/>
              </a:rPr>
              <a:t>/12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BB36FB20-792B-4048-A004-371087CD65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86950" y="6343650"/>
            <a:ext cx="16954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2179"/>
          </a:bodyPr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FFFFFF">
                    <a:alpha val="53333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FFFFFF">
                    <a:alpha val="53333"/>
                  </a:srgbClr>
                </a:solidFill>
                <a:latin typeface="Manrope"/>
                <a:ea typeface="Manrope"/>
                <a:cs typeface="Manrope"/>
              </a:rPr>
              <a:t>Рябина / клиентская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242390504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06F0DBC-FF40-4D08-9C99-3428CEA890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5F5F5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02a6cf392814f43"/>
          <a:stretch xmlns:a="http://schemas.openxmlformats.org/drawingml/2006/main"/>
        </p:blipFill>
        <p:spPr>
          <a:xfrm xmlns:a="http://schemas.openxmlformats.org/drawingml/2006/main">
            <a:off x="609600" y="419100"/>
            <a:ext cx="1104900" cy="257175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3D34365-9B2D-4B92-AED1-81C04EC2E2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447675"/>
            <a:ext cx="23812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04 / Как работаем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3F5ACF3-FBA5-41A5-816E-1FEF99F9CD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009650"/>
            <a:ext cx="4000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КАК РАБОТАЕМ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20968A8-DCB2-445C-9CEB-98AB654A24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314450"/>
            <a:ext cx="66675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37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337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Полный цикл услуги по этапам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7FBE1CA-5765-40C5-B314-592205C9B8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2019300"/>
            <a:ext cx="581025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8567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1350" b="0">
                <a:solidFill>
                  <a:srgbClr val="374151"/>
                </a:solidFill>
                <a:latin typeface="Manrope"/>
                <a:ea typeface="Manrope"/>
                <a:cs typeface="Manrope"/>
              </a:defRPr>
            </a:pPr>
            <a:r>
              <a:rPr sz="1350" b="0">
                <a:solidFill>
                  <a:srgbClr val="374151"/>
                </a:solidFill>
                <a:latin typeface="Manrope"/>
                <a:ea typeface="Manrope"/>
                <a:cs typeface="Manrope"/>
              </a:rPr>
              <a:t>Каждый этап нужен, чтобы поток роликов был регулярным, осмысленным и связанным с товаром.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23AF87B-AA3E-4B27-B0CC-0CA888B082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028950"/>
            <a:ext cx="21526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9501952-745B-4E4E-AAB3-A2E651B730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181350"/>
            <a:ext cx="3048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3BDE469-FCB0-4CE0-9412-AEB85E51B4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8250" y="3162300"/>
            <a:ext cx="1428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Аналитика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01C73C5-EC12-4FEF-BA2A-30FF541746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8250" y="3429000"/>
            <a:ext cx="142875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1688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Аудитория, тренды, форматы, продукт и конкуренты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C434876-1679-4B79-88F7-ED6AA7FF83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33700" y="3390900"/>
            <a:ext cx="304800" cy="15240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9D7F449-DD71-4B45-AFDD-22F3A51557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3028950"/>
            <a:ext cx="21526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D356D54-DC58-4A95-B212-1E0EA9EDFD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43300" y="3181350"/>
            <a:ext cx="3048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2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D63A4F8-8DFC-4182-9882-14F95365D3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0" y="3162300"/>
            <a:ext cx="1428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База знаний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CDDE822-DDB4-4D80-A741-9724759718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0" y="3429000"/>
            <a:ext cx="142875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1327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УТП, триггеры, стоп-темы, примеры подачи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2A465136-7545-4220-8CEA-F3ED1D352F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00700" y="3390900"/>
            <a:ext cx="304800" cy="15240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F7680C2-913D-433F-8569-6D75929925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57900" y="3028950"/>
            <a:ext cx="21526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1F0FAA1C-1E4A-46EC-8141-11764A39A5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10300" y="3181350"/>
            <a:ext cx="3048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3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EF2C6AE-9DF8-4619-9DDB-3D3C31F758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2250" y="3162300"/>
            <a:ext cx="1428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Стратегия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9B8BB02-16AD-4747-82A1-94B40BA734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2250" y="3429000"/>
            <a:ext cx="142875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Концепция, рубрики, портреты креаторов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DA316840-10DD-4D06-A328-FFCCB965CB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7700" y="3390900"/>
            <a:ext cx="304800" cy="15240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30C3A19E-B3D5-4CCB-9247-A1B8851C1F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3028950"/>
            <a:ext cx="21526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222831"/>
          </a:solidFill>
          <a:ln xmlns:a="http://schemas.openxmlformats.org/drawingml/2006/main" w="9525">
            <a:solidFill>
              <a:srgbClr val="222831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F5DC76FF-D5CD-41AE-BB78-306AD6DE26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3181350"/>
            <a:ext cx="3048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4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671D8832-CA05-4027-9834-55E3A1279C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39250" y="3162300"/>
            <a:ext cx="1428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Конвейер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ACB2B2B8-8B03-4992-96C5-BAC0D54358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39250" y="3429000"/>
            <a:ext cx="142875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rPr>
              <a:t>Сценарий, ТЗ, съемка, монтаж, публикация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014594C-77A0-4B1E-8DBF-85D5FF1D18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229100"/>
            <a:ext cx="21526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C3B557F4-0394-41C8-A9BA-5C37064B28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381500"/>
            <a:ext cx="3048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5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F5A3F1A8-1527-4388-8004-3625E02648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8250" y="4362450"/>
            <a:ext cx="1428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Уникализация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108907CA-68A2-4CC0-BAE0-F953E10546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8250" y="4629150"/>
            <a:ext cx="142875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604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Фирменный стиль, титры, динамика, обложки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3596310B-89F9-4B40-B559-286826AA59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33700" y="4591050"/>
            <a:ext cx="304800" cy="15240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657CBFEC-3E41-4438-9794-34411D492B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4229100"/>
            <a:ext cx="21526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1C0E1965-0FE1-4988-A128-2780CD0E22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43300" y="4381500"/>
            <a:ext cx="3048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6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8E10B9A6-8C18-4778-AB88-C3485C61CB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0" y="4362450"/>
            <a:ext cx="1428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74781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Подготовка аккаунтов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A2AAD2A8-8A2B-4481-8BE9-0A6B374DCF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0" y="4629150"/>
            <a:ext cx="142875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4504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Оформление и минимальная система присутствия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C4D5984B-2821-427B-A8F9-02958DF2E2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00700" y="4591050"/>
            <a:ext cx="304800" cy="15240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DF63412C-E187-4CD1-8F89-E57D002554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57900" y="4229100"/>
            <a:ext cx="21526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83BCD5BB-2EDE-47B6-8E73-E05921E28F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10300" y="4381500"/>
            <a:ext cx="3048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7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BF781AD2-1C39-4EDE-8697-958AAD16A7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2250" y="4362450"/>
            <a:ext cx="1428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Адаптация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AC156CC9-D1F7-4ACB-9777-5B4B4F0FE1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2250" y="4629150"/>
            <a:ext cx="142875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9:16, 1:1, 16:9, субтитры, описания, метки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CCB11946-D869-4B19-89BD-95D9E3D990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7700" y="4591050"/>
            <a:ext cx="304800" cy="15240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6EF90345-443A-4F5C-853E-A483B7E2A4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4229100"/>
            <a:ext cx="215265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222831"/>
          </a:solidFill>
          <a:ln xmlns:a="http://schemas.openxmlformats.org/drawingml/2006/main" w="9525">
            <a:solidFill>
              <a:srgbClr val="222831"/>
            </a:solidFill>
            <a:prstDash val="solid"/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09132BD3-7849-4B79-95A3-CD8E3451A7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4381500"/>
            <a:ext cx="3048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8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8F12F76B-A53E-4A66-89EC-1A01F45BDF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39250" y="4362450"/>
            <a:ext cx="1428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67753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35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Публикация и аналитика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0000ED58-BD63-4CEF-B98D-900F5DF5D6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39250" y="4629150"/>
            <a:ext cx="142875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3842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rPr>
              <a:t>Регулярная выкладка, охваты, досмотры, переходы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1C84BF46-2211-44F1-AC4D-7925E8099E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72600" y="4114800"/>
            <a:ext cx="304800" cy="15240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B1B0E2F1-4811-4494-BB23-58DB17114C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685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827">
              <a:alpha val="2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FC2DA320-0795-475F-89F2-B874148B2C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12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08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D6953BAF-ABCB-4375-B93E-C6364CC9E9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5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/12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576B88EF-5C9F-4A0B-9734-EF9E7A2335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86950" y="6343650"/>
            <a:ext cx="16954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2179"/>
          </a:bodyPr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Рябина / клиентская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1679519714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C38ED80-2ABF-4516-906C-9F8C42B47D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5F5F5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0820025a875454f"/>
          <a:stretch xmlns:a="http://schemas.openxmlformats.org/drawingml/2006/main"/>
        </p:blipFill>
        <p:spPr>
          <a:xfrm xmlns:a="http://schemas.openxmlformats.org/drawingml/2006/main">
            <a:off x="609600" y="419100"/>
            <a:ext cx="1104900" cy="257175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00B1798-2C94-42EA-A20A-1429C2AC30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447675"/>
            <a:ext cx="23812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05 / Формат сотрудничества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B8F361A-91D9-4AE4-8CCF-A66F744156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009650"/>
            <a:ext cx="4000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90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ФОРМАТ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5967AB2-52C5-4369-8917-40B468A10E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314450"/>
            <a:ext cx="70485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22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322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Можно запустить фундамент,</a:t>
            </a:r>
          </a:p>
          <a:p xmlns:a="http://schemas.openxmlformats.org/drawingml/2006/main">
            <a:pPr algn="l">
              <a:lnSpc>
                <a:spcPct val="90000"/>
              </a:lnSpc>
              <a:buNone/>
              <a:defRPr sz="322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322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а затем масштабировать выпуск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2517CD5-6D1F-4A32-81DA-4B681579B6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2495550"/>
            <a:ext cx="73342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1350" b="0">
                <a:solidFill>
                  <a:srgbClr val="374151"/>
                </a:solidFill>
                <a:latin typeface="Manrope"/>
                <a:ea typeface="Manrope"/>
                <a:cs typeface="Manrope"/>
              </a:defRPr>
            </a:pPr>
            <a:r>
              <a:rPr sz="1350" b="0">
                <a:solidFill>
                  <a:srgbClr val="374151"/>
                </a:solidFill>
                <a:latin typeface="Manrope"/>
                <a:ea typeface="Manrope"/>
                <a:cs typeface="Manrope"/>
              </a:rPr>
              <a:t>Основной формат Рябины — регулярный контент-завод. Первый месяц строит базу и запуск, со второго месяца система выходит на полный объем.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7E7F9A9-8EA4-4A70-8839-9E3C4FBB8C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95650"/>
            <a:ext cx="3276600" cy="2628900"/>
          </a:xfrm>
          <a:prstGeom xmlns:a="http://schemas.openxmlformats.org/drawingml/2006/main" prst="roundRect">
            <a:avLst>
              <a:gd name="adj" fmla="val 2899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E11BD8B-2E6B-4A1E-9C13-5FD036B7AA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505200"/>
            <a:ext cx="1047750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E9F2FF"/>
          </a:solidFill>
          <a:ln xmlns:a="http://schemas.openxmlformats.org/drawingml/2006/main" w="9525">
            <a:solidFill>
              <a:srgbClr val="D8E9FF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A747D78-BEA4-4812-9543-A15137C202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3581400"/>
            <a:ext cx="7810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975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Старт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C0084D7-46BD-4251-9C0D-AFB4B0C868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943350"/>
            <a:ext cx="24765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72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Первый месяц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247FC74-4E2B-4BBD-848A-814EC3CC8A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267200"/>
            <a:ext cx="26670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Построить фундамент и запустить ежедневный выход контента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8668B434-3312-4131-9FEF-DD5B59541F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800600"/>
            <a:ext cx="144780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958"/>
          </a:bodyPr>
          <a:lstStyle xmlns:a="http://schemas.openxmlformats.org/drawingml/2006/main"/>
          <a:p xmlns:a="http://schemas.openxmlformats.org/drawingml/2006/main">
            <a:pPr algn="l">
              <a:defRPr sz="24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24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42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8E3DC32-C7C8-4814-86A2-F9DD50DDE4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81600"/>
            <a:ext cx="1381125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ролика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DF40290-A643-46B6-B152-222AFEFA12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19350" y="4895850"/>
            <a:ext cx="11620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5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100 000 ₽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F98BD57B-53AC-471F-BA42-B43769D8DB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514975"/>
            <a:ext cx="47625" cy="4762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B0EFEE4-4453-48DE-9A5C-795EEEAC32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5448300"/>
            <a:ext cx="23812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2 недели установки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BD18F7D-1BF4-47A7-B0D8-B2BEDE59FD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686425"/>
            <a:ext cx="47625" cy="4762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5748EA83-E1C2-4230-8706-914592DA40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5619750"/>
            <a:ext cx="23812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анализ ниши и трендов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956683A3-5016-4211-8631-E71390E4E9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24350" y="3295650"/>
            <a:ext cx="3276600" cy="2628900"/>
          </a:xfrm>
          <a:prstGeom xmlns:a="http://schemas.openxmlformats.org/drawingml/2006/main" prst="roundRect">
            <a:avLst>
              <a:gd name="adj" fmla="val 2899"/>
            </a:avLst>
          </a:prstGeom>
          <a:solidFill xmlns:a="http://schemas.openxmlformats.org/drawingml/2006/main">
            <a:srgbClr val="222831"/>
          </a:solidFill>
          <a:ln xmlns:a="http://schemas.openxmlformats.org/drawingml/2006/main" w="9525">
            <a:solidFill>
              <a:srgbClr val="222831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F78185FC-470B-44EF-A123-140829C60D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33900" y="3505200"/>
            <a:ext cx="1447800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>
              <a:alpha val="7451"/>
            </a:srgbClr>
          </a:solidFill>
          <a:ln xmlns:a="http://schemas.openxmlformats.org/drawingml/2006/main" w="9525">
            <a:solidFill>
              <a:srgbClr val="FFFFFF">
                <a:alpha val="14118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AB67891-B178-4F11-BBF1-EE17E9DEF8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0" y="3581400"/>
            <a:ext cx="11811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1">
                <a:solidFill>
                  <a:srgbClr val="FFFFFF">
                    <a:alpha val="85098"/>
                  </a:srgbClr>
                </a:solidFill>
                <a:latin typeface="Manrope"/>
                <a:ea typeface="Manrope"/>
                <a:cs typeface="Manrope"/>
              </a:rPr>
              <a:t>Основной формат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67AB2CB3-D1BB-42D2-BEBE-9209789C16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33900" y="3943350"/>
            <a:ext cx="24765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725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Второй месяц и далее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305C3B72-C775-49EC-9BAF-0B7CEC92BC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33900" y="4267200"/>
            <a:ext cx="26670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rPr>
              <a:t>Масштабировать выход контента, не теряя качество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FBC0EE97-6747-4091-B1FF-176FFB0C1F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33900" y="4800600"/>
            <a:ext cx="144780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958"/>
          </a:bodyPr>
          <a:lstStyle xmlns:a="http://schemas.openxmlformats.org/drawingml/2006/main"/>
          <a:p xmlns:a="http://schemas.openxmlformats.org/drawingml/2006/main">
            <a:pPr algn="l">
              <a:defRPr sz="2400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2400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90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83EF5019-6FA8-4479-B892-DA46C3DF94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52950" y="5181600"/>
            <a:ext cx="1381125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rPr>
              <a:t>роликов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12DDF9B-B2F1-4322-968E-475001EBE9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34100" y="4895850"/>
            <a:ext cx="11620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500" b="1">
                <a:solidFill>
                  <a:srgbClr val="FFFFFF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FFFFF"/>
                </a:solidFill>
                <a:latin typeface="Manrope"/>
                <a:ea typeface="Manrope"/>
                <a:cs typeface="Manrope"/>
              </a:rPr>
              <a:t>150 000 ₽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C4232BCB-42C9-4F58-8061-C64F6DEE96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33900" y="5514975"/>
            <a:ext cx="47625" cy="4762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E7255E58-1108-438E-8F78-CF6386E701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48200" y="5448300"/>
            <a:ext cx="23812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rPr>
              <a:t>3 видео в день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80692CB0-14D1-4C7E-8317-15FD5EA21B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33900" y="5686425"/>
            <a:ext cx="47625" cy="4762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DEFB339F-7AC7-4516-B9C7-A69931E2FF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48200" y="5619750"/>
            <a:ext cx="23812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FFFFFF">
                    <a:alpha val="60000"/>
                  </a:srgbClr>
                </a:solidFill>
                <a:latin typeface="Manrope"/>
                <a:ea typeface="Manrope"/>
                <a:cs typeface="Manrope"/>
              </a:rPr>
              <a:t>регулярные сценарии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3C76E0B7-A95A-486F-AA0F-262D0F78C5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39100" y="3295650"/>
            <a:ext cx="3276600" cy="2628900"/>
          </a:xfrm>
          <a:prstGeom xmlns:a="http://schemas.openxmlformats.org/drawingml/2006/main" prst="roundRect">
            <a:avLst>
              <a:gd name="adj" fmla="val 2899"/>
            </a:avLst>
          </a:prstGeom>
          <a:solidFill xmlns:a="http://schemas.openxmlformats.org/drawingml/2006/main">
            <a:srgbClr val="FEFDFC"/>
          </a:solidFill>
          <a:ln xmlns:a="http://schemas.openxmlformats.org/drawingml/2006/main" w="9525">
            <a:solidFill>
              <a:srgbClr val="DEDEE2"/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E94B9A7D-2E25-4D4D-A84C-247E0C3ABE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3505200"/>
            <a:ext cx="1047750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E9F2FF"/>
          </a:solidFill>
          <a:ln xmlns:a="http://schemas.openxmlformats.org/drawingml/2006/main" w="9525">
            <a:solidFill>
              <a:srgbClr val="D8E9FF"/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E8B0B3A0-E97E-4D43-8B0E-91C41854F1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0" y="3581400"/>
            <a:ext cx="7810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79219"/>
          </a:bodyPr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539AF8"/>
                </a:solidFill>
                <a:latin typeface="Manrope"/>
                <a:ea typeface="Manrope"/>
                <a:cs typeface="Manrope"/>
              </a:defRPr>
            </a:pPr>
            <a:r>
              <a:rPr sz="975" b="1">
                <a:solidFill>
                  <a:srgbClr val="539AF8"/>
                </a:solidFill>
                <a:latin typeface="Manrope"/>
                <a:ea typeface="Manrope"/>
                <a:cs typeface="Manrope"/>
              </a:rPr>
              <a:t>Дополнительно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CB8F2D19-F59C-47AE-B4B7-142A51B544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3943350"/>
            <a:ext cx="24765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72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Визуальная упаковка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5627F263-79C7-4740-AFEF-C018981F1C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4267200"/>
            <a:ext cx="26670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05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Создать аккаунты и минимальную визуальную базу под площадки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8D83C51E-20DB-4FF8-BCD1-5BDD83A6AB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4800600"/>
            <a:ext cx="144780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8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Под ключ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7719F669-7488-4BFE-84A0-75EEBBA239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7700" y="5181600"/>
            <a:ext cx="1381125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7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визуальный старт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36B5D3BD-23C8-4FFA-BC54-7EFE004B8F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48850" y="4895850"/>
            <a:ext cx="11620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500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По запросу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F001694E-9136-43CD-A81C-EC1FFDA481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5514975"/>
            <a:ext cx="47625" cy="4762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7CD262AB-0B4A-4E95-A966-E186AA5264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5448300"/>
            <a:ext cx="23812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обложки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A11A03EA-1080-4627-910C-85C98DBD33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5686425"/>
            <a:ext cx="47625" cy="4762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39AF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C6D68715-88D4-4731-A953-5ACEB86683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5619750"/>
            <a:ext cx="23812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актуальные сторис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7A96968F-4D47-4D99-8F87-358707017E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685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827">
              <a:alpha val="2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284A6DBA-C52A-471E-82CB-C7EBD9EE1D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111827"/>
                </a:solidFill>
                <a:latin typeface="Manrope"/>
                <a:ea typeface="Manrope"/>
                <a:cs typeface="Manrope"/>
              </a:defRPr>
            </a:pPr>
            <a:r>
              <a:rPr sz="1125" b="1">
                <a:solidFill>
                  <a:srgbClr val="111827"/>
                </a:solidFill>
                <a:latin typeface="Manrope"/>
                <a:ea typeface="Manrope"/>
                <a:cs typeface="Manrope"/>
              </a:rPr>
              <a:t>09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10A8896D-C9C4-4BDD-91EC-A92A73D7CE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500" y="6343650"/>
            <a:ext cx="4191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1125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/12</a:t>
            </a:r>
          </a:p>
        </p:txBody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380157A6-BFD1-4DD3-9E3B-7F649FFB9F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86950" y="6343650"/>
            <a:ext cx="16954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2179"/>
          </a:bodyPr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6B7280"/>
                </a:solidFill>
                <a:latin typeface="Manrope"/>
                <a:ea typeface="Manrope"/>
                <a:cs typeface="Manrope"/>
              </a:defRPr>
            </a:pPr>
            <a:r>
              <a:rPr sz="900" b="0">
                <a:solidFill>
                  <a:srgbClr val="6B7280"/>
                </a:solidFill>
                <a:latin typeface="Manrope"/>
                <a:ea typeface="Manrope"/>
                <a:cs typeface="Manrope"/>
              </a:rPr>
              <a:t>Рябина / клиентская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1372760182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2026-05-22T15:28:57.7910000Z</dcterms:created>
  <dcterms:modified xsi:type="dcterms:W3CDTF">2026-05-22T15:28:57.7910000Z</dcterms:modified>
</coreProperties>
</file>